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01_0.xml" ContentType="application/vnd.ms-powerpoint.comments+xml"/>
  <Override PartName="/ppt/comments/modernComment_127_8578FD0D.xml" ContentType="application/vnd.ms-powerpoint.comments+xml"/>
  <Override PartName="/ppt/comments/modernComment_128_297411C8.xml" ContentType="application/vnd.ms-powerpoint.comments+xml"/>
  <Override PartName="/ppt/notesSlides/notesSlide3.xml" ContentType="application/vnd.openxmlformats-officedocument.presentationml.notesSlide+xml"/>
  <Override PartName="/ppt/comments/modernComment_106_0.xml" ContentType="application/vnd.ms-powerpoint.comments+xml"/>
  <Override PartName="/ppt/notesSlides/notesSlide4.xml" ContentType="application/vnd.openxmlformats-officedocument.presentationml.notesSlide+xml"/>
  <Override PartName="/ppt/comments/modernComment_107_0.xml" ContentType="application/vnd.ms-powerpoint.comments+xml"/>
  <Override PartName="/ppt/notesSlides/notesSlide5.xml" ContentType="application/vnd.openxmlformats-officedocument.presentationml.notesSlide+xml"/>
  <Override PartName="/ppt/comments/modernComment_108_0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0C_0.xml" ContentType="application/vnd.ms-powerpoint.comments+xml"/>
  <Override PartName="/ppt/notesSlides/notesSlide10.xml" ContentType="application/vnd.openxmlformats-officedocument.presentationml.notesSlide+xml"/>
  <Override PartName="/ppt/comments/modernComment_10D_0.xml" ContentType="application/vnd.ms-powerpoint.comments+xml"/>
  <Override PartName="/ppt/notesSlides/notesSlide11.xml" ContentType="application/vnd.openxmlformats-officedocument.presentationml.notesSlide+xml"/>
  <Override PartName="/ppt/comments/modernComment_10E_0.xml" ContentType="application/vnd.ms-powerpoint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modernComment_110_0.xml" ContentType="application/vnd.ms-powerpoint.comments+xml"/>
  <Override PartName="/ppt/notesSlides/notesSlide14.xml" ContentType="application/vnd.openxmlformats-officedocument.presentationml.notesSlide+xml"/>
  <Override PartName="/ppt/comments/modernComment_111_0.xml" ContentType="application/vnd.ms-powerpoint.comments+xml"/>
  <Override PartName="/ppt/notesSlides/notesSlide1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modernComment_115_0.xml" ContentType="application/vnd.ms-powerpoint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modernComment_118_0.xml" ContentType="application/vnd.ms-powerpoint.comments+xml"/>
  <Override PartName="/ppt/comments/modernComment_12C_3C4E3082.xml" ContentType="application/vnd.ms-powerpoint.comments+xml"/>
  <Override PartName="/ppt/notesSlides/notesSlide22.xml" ContentType="application/vnd.openxmlformats-officedocument.presentationml.notesSlide+xml"/>
  <Override PartName="/ppt/comments/modernComment_119_0.xml" ContentType="application/vnd.ms-powerpoint.comments+xml"/>
  <Override PartName="/ppt/notesSlides/notesSlide23.xml" ContentType="application/vnd.openxmlformats-officedocument.presentationml.notesSlide+xml"/>
  <Override PartName="/ppt/comments/modernComment_136_DE70C1E.xml" ContentType="application/vnd.ms-powerpoint.comments+xml"/>
  <Override PartName="/ppt/notesSlides/notesSlide24.xml" ContentType="application/vnd.openxmlformats-officedocument.presentationml.notesSlide+xml"/>
  <Override PartName="/ppt/comments/modernComment_11C_0.xml" ContentType="application/vnd.ms-powerpoint.comments+xml"/>
  <Override PartName="/ppt/notesSlides/notesSlide25.xml" ContentType="application/vnd.openxmlformats-officedocument.presentationml.notesSlide+xml"/>
  <Override PartName="/ppt/comments/modernComment_11E_0.xml" ContentType="application/vnd.ms-powerpoint.comments+xml"/>
  <Override PartName="/ppt/notesSlides/notesSlide26.xml" ContentType="application/vnd.openxmlformats-officedocument.presentationml.notesSlide+xml"/>
  <Override PartName="/ppt/comments/modernComment_11D_0.xml" ContentType="application/vnd.ms-powerpoint.comments+xml"/>
  <Override PartName="/ppt/notesSlides/notesSlide27.xml" ContentType="application/vnd.openxmlformats-officedocument.presentationml.notesSlide+xml"/>
  <Override PartName="/ppt/comments/modernComment_11F_0.xml" ContentType="application/vnd.ms-powerpoint.comments+xml"/>
  <Override PartName="/ppt/notesSlides/notesSlide28.xml" ContentType="application/vnd.openxmlformats-officedocument.presentationml.notesSlide+xml"/>
  <Override PartName="/ppt/comments/modernComment_120_0.xml" ContentType="application/vnd.ms-powerpoint.comments+xml"/>
  <Override PartName="/ppt/comments/modernComment_130_9E44A6CA.xml" ContentType="application/vnd.ms-powerpoint.comment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omments/modernComment_122_0.xml" ContentType="application/vnd.ms-powerpoint.comments+xml"/>
  <Override PartName="/ppt/notesSlides/notesSlide31.xml" ContentType="application/vnd.openxmlformats-officedocument.presentationml.notesSlide+xml"/>
  <Override PartName="/ppt/comments/modernComment_123_0.xml" ContentType="application/vnd.ms-powerpoint.comments+xml"/>
  <Override PartName="/ppt/comments/modernComment_139_D766EA68.xml" ContentType="application/vnd.ms-powerpoint.comments+xml"/>
  <Override PartName="/ppt/notesSlides/notesSlide3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</p:sldMasterIdLst>
  <p:notesMasterIdLst>
    <p:notesMasterId r:id="rId54"/>
  </p:notesMasterIdLst>
  <p:sldIdLst>
    <p:sldId id="256" r:id="rId3"/>
    <p:sldId id="257" r:id="rId4"/>
    <p:sldId id="295" r:id="rId5"/>
    <p:sldId id="296" r:id="rId6"/>
    <p:sldId id="262" r:id="rId7"/>
    <p:sldId id="263" r:id="rId8"/>
    <p:sldId id="264" r:id="rId9"/>
    <p:sldId id="314" r:id="rId10"/>
    <p:sldId id="265" r:id="rId11"/>
    <p:sldId id="266" r:id="rId12"/>
    <p:sldId id="267" r:id="rId13"/>
    <p:sldId id="297" r:id="rId14"/>
    <p:sldId id="268" r:id="rId15"/>
    <p:sldId id="269" r:id="rId16"/>
    <p:sldId id="270" r:id="rId17"/>
    <p:sldId id="271" r:id="rId18"/>
    <p:sldId id="272" r:id="rId19"/>
    <p:sldId id="273" r:id="rId20"/>
    <p:sldId id="308" r:id="rId21"/>
    <p:sldId id="274" r:id="rId22"/>
    <p:sldId id="298" r:id="rId23"/>
    <p:sldId id="311" r:id="rId24"/>
    <p:sldId id="275" r:id="rId25"/>
    <p:sldId id="276" r:id="rId26"/>
    <p:sldId id="277" r:id="rId27"/>
    <p:sldId id="278" r:id="rId28"/>
    <p:sldId id="299" r:id="rId29"/>
    <p:sldId id="279" r:id="rId30"/>
    <p:sldId id="280" r:id="rId31"/>
    <p:sldId id="300" r:id="rId32"/>
    <p:sldId id="281" r:id="rId33"/>
    <p:sldId id="302" r:id="rId34"/>
    <p:sldId id="283" r:id="rId35"/>
    <p:sldId id="310" r:id="rId36"/>
    <p:sldId id="284" r:id="rId37"/>
    <p:sldId id="286" r:id="rId38"/>
    <p:sldId id="285" r:id="rId39"/>
    <p:sldId id="287" r:id="rId40"/>
    <p:sldId id="303" r:id="rId41"/>
    <p:sldId id="288" r:id="rId42"/>
    <p:sldId id="304" r:id="rId43"/>
    <p:sldId id="289" r:id="rId44"/>
    <p:sldId id="290" r:id="rId45"/>
    <p:sldId id="291" r:id="rId46"/>
    <p:sldId id="305" r:id="rId47"/>
    <p:sldId id="312" r:id="rId48"/>
    <p:sldId id="306" r:id="rId49"/>
    <p:sldId id="313" r:id="rId50"/>
    <p:sldId id="294" r:id="rId51"/>
    <p:sldId id="309" r:id="rId52"/>
    <p:sldId id="307" r:id="rId5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B5F7448-6CE2-CC5E-B912-756007518638}" name="CORTE RICCARDO [SM2001609]" initials="CR[" userId="S::s287991@ds.units.it::ff69ad4b-ec02-416e-b53b-c1df3de8adb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60"/>
  </p:normalViewPr>
  <p:slideViewPr>
    <p:cSldViewPr snapToGrid="0">
      <p:cViewPr varScale="1">
        <p:scale>
          <a:sx n="87" d="100"/>
          <a:sy n="87" d="100"/>
        </p:scale>
        <p:origin x="90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microsoft.com/office/2018/10/relationships/authors" Target="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comments/modernComment_101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DAB7918-8BC3-4120-87FB-22ABBE9C9185}" authorId="{BB5F7448-6CE2-CC5E-B912-756007518638}" created="2024-03-20T16:27:00.597">
    <pc:sldMkLst xmlns:pc="http://schemas.microsoft.com/office/powerpoint/2013/main/command">
      <pc:docMk/>
      <pc:sldMk cId="0" sldId="257"/>
    </pc:sldMkLst>
    <p188:txBody>
      <a:bodyPr/>
      <a:lstStyle/>
      <a:p>
        <a:r>
          <a:rPr lang="it-IT"/>
          <a:t>Il QZE prende il suo nome dal filosofo greco Zenone</a:t>
        </a:r>
      </a:p>
    </p188:txBody>
  </p188:cm>
</p188:cmLst>
</file>

<file path=ppt/comments/modernComment_106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E0B0FD3-E09D-42E4-AB66-C7B5F2EBD750}" authorId="{BB5F7448-6CE2-CC5E-B912-756007518638}" created="2024-03-20T16:31:00.692">
    <pc:sldMkLst xmlns:pc="http://schemas.microsoft.com/office/powerpoint/2013/main/command">
      <pc:docMk/>
      <pc:sldMk cId="0" sldId="262"/>
    </pc:sldMkLst>
    <p188:txBody>
      <a:bodyPr/>
      <a:lstStyle/>
      <a:p>
        <a:r>
          <a:rPr lang="it-IT"/>
          <a:t>L'analisi quantistica che determina lo superamento dei paradossi si basa sul concetto di misura:</a:t>
        </a:r>
      </a:p>
    </p188:txBody>
  </p188:cm>
</p188:cmLst>
</file>

<file path=ppt/comments/modernComment_107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B39BF9F-B637-4E75-9551-577C47BD6121}" authorId="{BB5F7448-6CE2-CC5E-B912-756007518638}" created="2024-03-20T16:53:54.438">
    <pc:sldMkLst xmlns:pc="http://schemas.microsoft.com/office/powerpoint/2013/main/command">
      <pc:docMk/>
      <pc:sldMk cId="0" sldId="263"/>
    </pc:sldMkLst>
    <p188:txBody>
      <a:bodyPr/>
      <a:lstStyle/>
      <a:p>
        <a:r>
          <a:rPr lang="it-IT"/>
          <a:t>Per svolgere le analisi quantistiche è necessario introdurre alcuni concetti bas, quali:</a:t>
        </a:r>
      </a:p>
    </p188:txBody>
  </p188:cm>
</p188:cmLst>
</file>

<file path=ppt/comments/modernComment_108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58D4AA4-8811-419C-BDAD-99CAA2829579}" authorId="{BB5F7448-6CE2-CC5E-B912-756007518638}" created="2024-03-20T16:54:45.161">
    <pc:sldMkLst xmlns:pc="http://schemas.microsoft.com/office/powerpoint/2013/main/command">
      <pc:docMk/>
      <pc:sldMk cId="0" sldId="264"/>
    </pc:sldMkLst>
    <p188:txBody>
      <a:bodyPr/>
      <a:lstStyle/>
      <a:p>
        <a:r>
          <a:rPr lang="it-IT"/>
          <a:t>In funzione di questi è possibile definire gli stati del sistema:</a:t>
        </a:r>
      </a:p>
    </p188:txBody>
  </p188:cm>
</p188:cmLst>
</file>

<file path=ppt/comments/modernComment_10C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0D76A18-6E9C-4BFF-A846-77601A61D066}" authorId="{BB5F7448-6CE2-CC5E-B912-756007518638}" created="2024-03-20T17:13:03.866">
    <pc:sldMkLst xmlns:pc="http://schemas.microsoft.com/office/powerpoint/2013/main/command">
      <pc:docMk/>
      <pc:sldMk cId="0" sldId="268"/>
    </pc:sldMkLst>
    <p188:txBody>
      <a:bodyPr/>
      <a:lstStyle/>
      <a:p>
        <a:r>
          <a:rPr lang="it-IT"/>
          <a:t>Area du nostro interesse per cui ci si riproietta allo stato iniziale è quella a t&lt;&lt;tau</a:t>
        </a:r>
      </a:p>
    </p188:txBody>
  </p188:cm>
</p188:cmLst>
</file>

<file path=ppt/comments/modernComment_10D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469FBA2-D0F0-4C73-AA53-3AB4431E1AC8}" authorId="{BB5F7448-6CE2-CC5E-B912-756007518638}" created="2024-03-20T17:13:45.845">
    <pc:sldMkLst xmlns:pc="http://schemas.microsoft.com/office/powerpoint/2013/main/command">
      <pc:docMk/>
      <pc:sldMk cId="0" sldId="269"/>
    </pc:sldMkLst>
    <p188:txBody>
      <a:bodyPr/>
      <a:lstStyle/>
      <a:p>
        <a:r>
          <a:rPr lang="it-IT"/>
          <a:t>E' possibile espandere l'analisi ad un intervallo temporale più ampio
</a:t>
        </a:r>
      </a:p>
    </p188:txBody>
  </p188:cm>
</p188:cmLst>
</file>

<file path=ppt/comments/modernComment_10E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AD78A8E-14ED-4E21-932D-16E1D752ABD2}" authorId="{BB5F7448-6CE2-CC5E-B912-756007518638}" created="2024-03-20T17:16:39.703">
    <pc:sldMkLst xmlns:pc="http://schemas.microsoft.com/office/powerpoint/2013/main/command">
      <pc:docMk/>
      <pc:sldMk cId="0" sldId="270"/>
    </pc:sldMkLst>
    <p188:txBody>
      <a:bodyPr/>
      <a:lstStyle/>
      <a:p>
        <a:r>
          <a:rPr lang="it-IT"/>
          <a:t>La probabilità di ottenere lo stato iniziale alla fine delle misurazioni in questo caso sarà dato:</a:t>
        </a:r>
      </a:p>
    </p188:txBody>
  </p188:cm>
</p188:cmLst>
</file>

<file path=ppt/comments/modernComment_110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4C0F4C4-2943-417C-95FE-88C7258015C8}" authorId="{BB5F7448-6CE2-CC5E-B912-756007518638}" created="2024-03-20T16:04:49.069">
    <pc:sldMkLst xmlns:pc="http://schemas.microsoft.com/office/powerpoint/2013/main/command">
      <pc:docMk/>
      <pc:sldMk cId="0" sldId="272"/>
    </pc:sldMkLst>
    <p188:txBody>
      <a:bodyPr/>
      <a:lstStyle/>
      <a:p>
        <a:r>
          <a:rPr lang="it-IT"/>
          <a:t>Dopo un collasso causato dalla misura, la probabilità che lo stato decada cresce quadraticamente con il tempo</a:t>
        </a:r>
      </a:p>
    </p188:txBody>
  </p188:cm>
  <p188:cm id="{27C3A7EE-624E-4D31-811F-37683A1A10FD}" authorId="{BB5F7448-6CE2-CC5E-B912-756007518638}" created="2024-03-20T17:19:47.629">
    <pc:sldMkLst xmlns:pc="http://schemas.microsoft.com/office/powerpoint/2013/main/command">
      <pc:docMk/>
      <pc:sldMk cId="0" sldId="272"/>
    </pc:sldMkLst>
    <p188:txBody>
      <a:bodyPr/>
      <a:lstStyle/>
      <a:p>
        <a:r>
          <a:rPr lang="it-IT"/>
          <a:t>Si può quindi vedere come nel caso della singola misura si avrebbe:</a:t>
        </a:r>
      </a:p>
    </p188:txBody>
  </p188:cm>
</p188:cmLst>
</file>

<file path=ppt/comments/modernComment_111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FCD9145-9C34-4ED5-8DA4-C2ACAE4373AA}" authorId="{BB5F7448-6CE2-CC5E-B912-756007518638}" created="2024-03-20T16:04:14.690">
    <pc:sldMkLst xmlns:pc="http://schemas.microsoft.com/office/powerpoint/2013/main/command">
      <pc:docMk/>
      <pc:sldMk cId="0" sldId="273"/>
    </pc:sldMkLst>
    <p188:txBody>
      <a:bodyPr/>
      <a:lstStyle/>
      <a:p>
        <a:r>
          <a:rPr lang="it-IT"/>
          <a:t>QZE: impedire attraverso un processo di misure frequenti la transizione fra diversi stati quantici
Misra e Sudarsan i primi che ne dannno il nome</a:t>
        </a:r>
      </a:p>
    </p188:txBody>
  </p188:cm>
</p188:cmLst>
</file>

<file path=ppt/comments/modernComment_115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5E38ACC-2647-4704-B0D9-3FC4237D114B}" authorId="{BB5F7448-6CE2-CC5E-B912-756007518638}" created="2024-03-20T17:29:13.23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77"/>
      <ac:picMk id="240" creationId="{00000000-0000-0000-0000-000000000000}"/>
    </ac:deMkLst>
    <p188:txBody>
      <a:bodyPr/>
      <a:lstStyle/>
      <a:p>
        <a:r>
          <a:rPr lang="it-IT"/>
          <a:t>Verifico la deceerenza del sistema</a:t>
        </a:r>
      </a:p>
    </p188:txBody>
  </p188:cm>
</p188:cmLst>
</file>

<file path=ppt/comments/modernComment_118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5CB878D-8ECD-400D-85BD-15F089D279BC}" authorId="{BB5F7448-6CE2-CC5E-B912-756007518638}" created="2024-03-20T17:33:55.903">
    <pc:sldMkLst xmlns:pc="http://schemas.microsoft.com/office/powerpoint/2013/main/command">
      <pc:docMk/>
      <pc:sldMk cId="0" sldId="280"/>
    </pc:sldMkLst>
    <p188:txBody>
      <a:bodyPr/>
      <a:lstStyle/>
      <a:p>
        <a:r>
          <a:rPr lang="it-IT"/>
          <a:t>I due autostati sono definiti a partire dall'autofunzione |h&gt; rappresentante la rotazione fornita ai fotoni al passaggio per un polarizzatore, +- stanno per destra e sinistra</a:t>
        </a:r>
      </a:p>
    </p188:txBody>
  </p188:cm>
</p188:cmLst>
</file>

<file path=ppt/comments/modernComment_119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EACBD1B-A918-4482-9D4C-9A0B8D1F85E9}" authorId="{BB5F7448-6CE2-CC5E-B912-756007518638}" created="2024-03-20T17:39:20.834">
    <pc:sldMkLst xmlns:pc="http://schemas.microsoft.com/office/powerpoint/2013/main/command">
      <pc:docMk/>
      <pc:sldMk cId="0" sldId="281"/>
    </pc:sldMkLst>
    <p188:txBody>
      <a:bodyPr/>
      <a:lstStyle/>
      <a:p>
        <a:r>
          <a:rPr lang="it-IT"/>
          <a:t>Come abbiamo già visto la probabilità per N eventi indipendenti è data dalla moltiplicazione, l'angolo è ottenuto come prima</a:t>
        </a:r>
      </a:p>
    </p188:txBody>
  </p188:cm>
</p188:cmLst>
</file>

<file path=ppt/comments/modernComment_11C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B78F2CE-E3AD-45DD-A906-0CA6284623B6}" authorId="{BB5F7448-6CE2-CC5E-B912-756007518638}" created="2024-03-20T14:47:52.953">
    <pc:sldMkLst xmlns:pc="http://schemas.microsoft.com/office/powerpoint/2013/main/command">
      <pc:docMk/>
      <pc:sldMk cId="0" sldId="284"/>
    </pc:sldMkLst>
    <p188:replyLst>
      <p188:reply id="{819C8423-F306-495B-9139-C7D2855BD734}" authorId="{BB5F7448-6CE2-CC5E-B912-756007518638}" created="2024-03-20T14:52:07.636">
        <p188:txBody>
          <a:bodyPr/>
          <a:lstStyle/>
          <a:p>
            <a:r>
              <a:rPr lang="it-IT"/>
              <a:t>Cilindri esterni sono dei tappi elettromagnetici
Campo magnetico coassiale con l'asse del cilindro, gli atomi di berillio si dispongono in orbite attorno all'asse</a:t>
            </a:r>
          </a:p>
        </p188:txBody>
      </p188:reply>
    </p188:replyLst>
    <p188:txBody>
      <a:bodyPr/>
      <a:lstStyle/>
      <a:p>
        <a:r>
          <a:rPr lang="it-IT"/>
          <a:t>Potenziale a buca
</a:t>
        </a:r>
      </a:p>
    </p188:txBody>
  </p188:cm>
</p188:cmLst>
</file>

<file path=ppt/comments/modernComment_11D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C3E7079-32DB-4759-811B-2FDEC98BF640}" authorId="{BB5F7448-6CE2-CC5E-B912-756007518638}" created="2024-03-20T14:51:51.316">
    <pc:sldMkLst xmlns:pc="http://schemas.microsoft.com/office/powerpoint/2013/main/command">
      <pc:docMk/>
      <pc:sldMk cId="0" sldId="285"/>
    </pc:sldMkLst>
    <p188:replyLst>
      <p188:reply id="{FF12C703-5EDA-483C-A417-D71FE4B1F0F2}" authorId="{BB5F7448-6CE2-CC5E-B912-756007518638}" created="2024-03-20T15:00:27.388">
        <p188:txBody>
          <a:bodyPr/>
          <a:lstStyle/>
          <a:p>
            <a:r>
              <a:rPr lang="it-IT"/>
              <a:t>Rappresentazione in termini degli orbitali:
L^J, spdf mom ang orbitale
1/2 mom di spin J
2 è la molteplicità, 2s+1</a:t>
            </a:r>
          </a:p>
        </p188:txBody>
      </p188:reply>
      <p188:reply id="{E81BA29E-3F8C-4393-BD39-E7D888EEB4BA}" authorId="{BB5F7448-6CE2-CC5E-B912-756007518638}" created="2024-03-20T15:12:48.604">
        <p188:txBody>
          <a:bodyPr/>
          <a:lstStyle/>
          <a:p>
            <a:r>
              <a:rPr lang="it-IT"/>
              <a:t>Le energie degli elettroni rinormalizzano a causa di un campo Em ---&gt; struttura fine
Quando si introduce una correzione all'eq di schrodinger derivante dal'interazione del nucleo con lo spin degli elettroni allora si parla di struttura iperfine</a:t>
            </a:r>
          </a:p>
        </p188:txBody>
      </p188:reply>
      <p188:reply id="{01FC311F-5A6A-49DA-AA47-3A9EF3EBA5ED}" authorId="{BB5F7448-6CE2-CC5E-B912-756007518638}" created="2024-03-20T15:20:29.781">
        <p188:txBody>
          <a:bodyPr/>
          <a:lstStyle/>
          <a:p>
            <a:r>
              <a:rPr lang="it-IT"/>
              <a:t>Metastabili:
Affinchè il sistema vada da 1 a   2 e viceversa devo cedere/acquisire un fotone con momento angolare +- h
Ma i livelli hanno delta L =0 ---&gt; la transizione è proibita in approssimazione dipolare</a:t>
            </a:r>
          </a:p>
        </p188:txBody>
      </p188:reply>
    </p188:replyLst>
    <p188:txBody>
      <a:bodyPr/>
      <a:lstStyle/>
      <a:p>
        <a:r>
          <a:rPr lang="it-IT"/>
          <a:t>È un sistema a tre livelli, I tre livelli sono detti iperfini
L'energia di ogni livello dipende da n e da j, la funzione d'onda e gli orbitali lo sono
Le transizioni elettromagnetiche tra il livello 1 e 2 sono sfavorite
</a:t>
        </a:r>
      </a:p>
    </p188:txBody>
  </p188:cm>
</p188:cmLst>
</file>

<file path=ppt/comments/modernComment_11E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AAB0937-3FAE-4D2C-A593-8318B22EBDE8}" authorId="{BB5F7448-6CE2-CC5E-B912-756007518638}" created="2024-03-20T15:01:58.517">
    <pc:sldMkLst xmlns:pc="http://schemas.microsoft.com/office/powerpoint/2013/main/command">
      <pc:docMk/>
      <pc:sldMk cId="0" sldId="286"/>
    </pc:sldMkLst>
    <p188:txBody>
      <a:bodyPr/>
      <a:lstStyle/>
      <a:p>
        <a:r>
          <a:rPr lang="it-IT"/>
          <a:t>Analisi più di successo del QZE, perché lo zucchero non è uno stato quantistico,  perché mentre gli stati energetici sono stati quantistici ben definiti e queste funzioni d'onda vengono congelate nello stato 1 o 2</a:t>
        </a:r>
      </a:p>
    </p188:txBody>
  </p188:cm>
</p188:cmLst>
</file>

<file path=ppt/comments/modernComment_11F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DFB0DCD-B6FC-4F35-BFD0-FBB4BAD0289E}" authorId="{BB5F7448-6CE2-CC5E-B912-756007518638}" created="2024-03-20T15:25:46.255">
    <pc:sldMkLst xmlns:pc="http://schemas.microsoft.com/office/powerpoint/2013/main/command">
      <pc:docMk/>
      <pc:sldMk cId="0" sldId="287"/>
    </pc:sldMkLst>
    <p188:txBody>
      <a:bodyPr/>
      <a:lstStyle/>
      <a:p>
        <a:r>
          <a:rPr lang="it-IT"/>
          <a:t>Sistema spostato in modo periodico per:
Assorbimento ed emissione stimolata</a:t>
        </a:r>
      </a:p>
    </p188:txBody>
  </p188:cm>
</p188:cmLst>
</file>

<file path=ppt/comments/modernComment_120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2A33D34-9FD4-4DCB-B7EA-A5C7EBB529BD}" authorId="{BB5F7448-6CE2-CC5E-B912-756007518638}" created="2024-03-20T22:30:04.683">
    <pc:sldMkLst xmlns:pc="http://schemas.microsoft.com/office/powerpoint/2013/main/command">
      <pc:docMk/>
      <pc:sldMk cId="0" sldId="288"/>
    </pc:sldMkLst>
    <p188:txBody>
      <a:bodyPr/>
      <a:lstStyle/>
      <a:p>
        <a:r>
          <a:rPr lang="it-IT"/>
          <a:t>Partendo dalle premesse del setup si può passare all'analisi quantistica</a:t>
        </a:r>
      </a:p>
    </p188:txBody>
  </p188:cm>
</p188:cmLst>
</file>

<file path=ppt/comments/modernComment_122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192E3B8-2981-4B50-B94E-C1D379F41328}" authorId="{BB5F7448-6CE2-CC5E-B912-756007518638}" created="2024-03-20T15:33:41.200">
    <pc:sldMkLst xmlns:pc="http://schemas.microsoft.com/office/powerpoint/2013/main/command">
      <pc:docMk/>
      <pc:sldMk cId="0" sldId="290"/>
    </pc:sldMkLst>
    <p188:replyLst>
      <p188:reply id="{8ABE0A51-F6B2-47D7-9B13-0BA22A077BB5}" authorId="{BB5F7448-6CE2-CC5E-B912-756007518638}" created="2024-03-20T15:48:53.235">
        <p188:txBody>
          <a:bodyPr/>
          <a:lstStyle/>
          <a:p>
            <a:r>
              <a:rPr lang="it-IT"/>
              <a:t>IMPULSI LASER BREVI RISPETTO AL TEMPO CARATTERISTICO DELLA TRANSIZIONE 1-2</a:t>
            </a:r>
          </a:p>
        </p188:txBody>
      </p188:reply>
    </p188:replyLst>
    <p188:txBody>
      <a:bodyPr/>
      <a:lstStyle/>
      <a:p>
        <a:r>
          <a:rPr lang="it-IT"/>
          <a:t>La misura è ciò che mi fa ricollassare il sistema in 1</a:t>
        </a:r>
      </a:p>
    </p188:txBody>
  </p188:cm>
</p188:cmLst>
</file>

<file path=ppt/comments/modernComment_123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0770F92-19A0-40AD-AF14-19EE977FFC3A}" authorId="{BB5F7448-6CE2-CC5E-B912-756007518638}" created="2024-03-20T15:45:58.550">
    <pc:sldMkLst xmlns:pc="http://schemas.microsoft.com/office/powerpoint/2013/main/command">
      <pc:docMk/>
      <pc:sldMk cId="0" sldId="291"/>
    </pc:sldMkLst>
    <p188:txBody>
      <a:bodyPr/>
      <a:lstStyle/>
      <a:p>
        <a:r>
          <a:rPr lang="it-IT"/>
          <a:t>Il sistema evolve da 1 a 2 in tempi molto lunghi, mentre degenera da 3 a 1 molto velocemente perché l'energia trasportata dal fotone emesso è sufficiente a compnsare la differenza di energia dovuta ai diversi momenti angolari</a:t>
        </a:r>
      </a:p>
    </p188:txBody>
  </p188:cm>
</p188:cmLst>
</file>

<file path=ppt/comments/modernComment_127_8578FD0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0BB59E3-846E-4EDA-9231-8841DBD85028}" authorId="{BB5F7448-6CE2-CC5E-B912-756007518638}" created="2024-03-20T16:27:17.431">
    <pc:sldMkLst xmlns:pc="http://schemas.microsoft.com/office/powerpoint/2013/main/command">
      <pc:docMk/>
      <pc:sldMk cId="2239298829" sldId="295"/>
    </pc:sldMkLst>
    <p188:txBody>
      <a:bodyPr/>
      <a:lstStyle/>
      <a:p>
        <a:r>
          <a:rPr lang="it-IT"/>
          <a:t>I paradossi di interesse nella trattazione oggi proposta sono:</a:t>
        </a:r>
      </a:p>
    </p188:txBody>
  </p188:cm>
</p188:cmLst>
</file>

<file path=ppt/comments/modernComment_128_297411C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A174178-8F9C-4B1F-810F-1D813A4476AC}" authorId="{BB5F7448-6CE2-CC5E-B912-756007518638}" created="2024-03-20T16:29:56.56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695472584" sldId="296"/>
      <ac:spMk id="3" creationId="{B2814EAB-98C6-766E-7666-6DD0A3286F09}"/>
    </ac:deMkLst>
    <p188:txBody>
      <a:bodyPr/>
      <a:lstStyle/>
      <a:p>
        <a:r>
          <a:rPr lang="it-IT"/>
          <a:t>Questi paradossi, che detengono questo nome a causa del fatto che fossero delucibrazioni mentali difficili da interpretare e risolvere, vennero superati:</a:t>
        </a:r>
      </a:p>
    </p188:txBody>
  </p188:cm>
</p188:cmLst>
</file>

<file path=ppt/comments/modernComment_12C_3C4E308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AEF6104-E1DF-4C2D-97C5-0190BB950897}" authorId="{BB5F7448-6CE2-CC5E-B912-756007518638}" created="2024-03-20T17:38:16.097">
    <pc:sldMkLst xmlns:pc="http://schemas.microsoft.com/office/powerpoint/2013/main/command">
      <pc:docMk/>
      <pc:sldMk cId="1011757186" sldId="300"/>
    </pc:sldMkLst>
    <p188:txBody>
      <a:bodyPr/>
      <a:lstStyle/>
      <a:p>
        <a:r>
          <a:rPr lang="it-IT"/>
          <a:t>Rivediamo quindi l'analisi dividendo il caso della singola misura e della serie di misure</a:t>
        </a:r>
      </a:p>
    </p188:txBody>
  </p188:cm>
</p188:cmLst>
</file>

<file path=ppt/comments/modernComment_130_9E44A6C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01489A8-EB39-46FF-B9A6-273AF02A5561}" authorId="{BB5F7448-6CE2-CC5E-B912-756007518638}" created="2024-03-20T15:31:46.205">
    <pc:sldMkLst xmlns:pc="http://schemas.microsoft.com/office/powerpoint/2013/main/command">
      <pc:docMk/>
      <pc:sldMk cId="2655299274" sldId="304"/>
    </pc:sldMkLst>
    <p188:txBody>
      <a:bodyPr/>
      <a:lstStyle/>
      <a:p>
        <a:r>
          <a:rPr lang="it-IT"/>
          <a:t>Sigma è la frequenza di Rabi
La P2 è 1 quando applico una Pi-Pulse</a:t>
        </a:r>
      </a:p>
    </p188:txBody>
  </p188:cm>
</p188:cmLst>
</file>

<file path=ppt/comments/modernComment_136_DE70C1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E3A4DAD-533E-41E1-9AD7-68C5B3906C77}" authorId="{BB5F7448-6CE2-CC5E-B912-756007518638}" created="2024-03-20T15:07:10.130">
    <pc:sldMkLst xmlns:pc="http://schemas.microsoft.com/office/powerpoint/2013/main/command">
      <pc:docMk/>
      <pc:sldMk cId="233245726" sldId="310"/>
    </pc:sldMkLst>
    <p188:txBody>
      <a:bodyPr/>
      <a:lstStyle/>
      <a:p>
        <a:r>
          <a:rPr lang="it-IT"/>
          <a:t>Chiamato anche esperimento IHBW
Itano heinzenm Bollingerm Wienland</a:t>
        </a:r>
      </a:p>
    </p188:txBody>
  </p188:cm>
</p188:cmLst>
</file>

<file path=ppt/comments/modernComment_139_D766EA6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F06962E-4D1A-4FF2-9B7C-373915EE3A24}" authorId="{BB5F7448-6CE2-CC5E-B912-756007518638}" created="2024-03-20T15:46:40">
    <pc:sldMkLst xmlns:pc="http://schemas.microsoft.com/office/powerpoint/2013/main/command">
      <pc:docMk/>
      <pc:sldMk cId="3613846120" sldId="313"/>
    </pc:sldMkLst>
    <p188:replyLst>
      <p188:reply id="{4052A8A6-839E-4CE3-8AE6-C45EDA6A3C7F}" authorId="{BB5F7448-6CE2-CC5E-B912-756007518638}" created="2024-03-20T16:05:35.719">
        <p188:txBody>
          <a:bodyPr/>
          <a:lstStyle/>
          <a:p>
            <a:r>
              <a:rPr lang="it-IT"/>
              <a:t>Porratti e Putterman lo chiamano il collasso della funzione d’onda a causa di una misura nulla, non importa se c’è un elemento che misurerebbe i fotoni emessi anche nel caso in cui questi esistessero
Unica condizione, il campo em che eccita 13 deve poter agire per un minimo di tempo affinché gli ioni in 1 qualora fossero esistiti, avessero potuto emettere fotoni</a:t>
            </a:r>
          </a:p>
        </p188:txBody>
      </p188:reply>
    </p188:replyLst>
    <p188:txBody>
      <a:bodyPr/>
      <a:lstStyle/>
      <a:p>
        <a:r>
          <a:rPr lang="it-IT"/>
          <a:t>C'è uno scattering nullo
Non c'è assorbimento, il fotone non può donare la sua energia a nessun livello/elettrone
Questa è un'informazione sufficiente a far collassare la funzione d'onda del sistema nuovamente su 2</a:t>
        </a:r>
      </a:p>
    </p188:txBody>
  </p188:cm>
</p188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3T17:58:57.9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1016 0 24575,'1'1'0,"0"-1"0,0 0 0,-1 1 0,1-1 0,0 1 0,-1-1 0,1 1 0,0-1 0,-1 1 0,1 0 0,-1-1 0,1 1 0,-1 0 0,1 0 0,-1-1 0,1 1 0,-1 0 0,0 0 0,1-1 0,-1 1 0,0 0 0,0 0 0,0 0 0,0 1 0,5 29 0,-4-25 0,4 56 0,-2 0 0,-4 1 0,-2-1 0,-14 80 0,-1-43 0,-60 184 0,44-196 0,24-65 0,1 1 0,1 1 0,0-1 0,2 1 0,1 1 0,1-1 0,-1 35 0,5-5 0,4 445 0,-4-489 0,8 126 0,-7-120 0,2 1 0,0-1 0,0 0 0,2 0 0,12 29 0,-17-45 0,0 0 0,0 0 0,0 0 0,0 0 0,0 1 0,0-1 0,0 0 0,0 0 0,0 0 0,0 0 0,0 0 0,0 1 0,1-1 0,-1 0 0,0 0 0,0 0 0,0 0 0,0 0 0,0 0 0,0 1 0,0-1 0,1 0 0,-1 0 0,0 0 0,0 0 0,0 0 0,0 0 0,0 0 0,1 0 0,-1 0 0,0 0 0,0 0 0,0 0 0,0 0 0,0 0 0,1 0 0,-1 0 0,0 0 0,0 0 0,0 0 0,0 0 0,1 0 0,-1 0 0,0 0 0,0 0 0,0 0 0,0 0 0,0 0 0,1 0 0,-1-1 0,0 1 0,0 0 0,0 0 0,0 0 0,0 0 0,0 0 0,0 0 0,0-1 0,1 1 0,-1 0 0,0 0 0,0 0 0,0 0 0,0 0 0,0-1 0,0 1 0,6-19 0,0-23 0,4-25 0,4 0 0,38-114 0,-16 64 0,-35 94 0,-1 23 0,0-1 0,0 1 0,-1 0 0,1 0 0,0 0 0,0-1 0,-1 1 0,1 0 0,0 0 0,-1 0 0,1-1 0,0 1 0,-1 0 0,1 0 0,0 0 0,-1 0 0,1 0 0,-1 0 0,1 0 0,0 0 0,-1 0 0,1 0 0,0 0 0,-1 0 0,1 0 0,0 0 0,-1 0 0,1 0 0,0 1 0,-1-1 0,1 0 0,0 0 0,-1 1 0,-39 27 0,24-15 0,-6 1 0,-1-1 0,0 0 0,-1-2 0,0-1 0,-1-1 0,0-1 0,0-1 0,0-2 0,-32 4 0,-35 0 0,-114-4 0,146-5 0,30 1 0,-1 0 0,-1-1 0,1-2 0,-47-8 0,70 8 0,0 0 0,1 0 0,-1-1 0,1 0 0,0 0 0,-1-1 0,1 0 0,-6-5 0,9 6 0,1 0 0,0 0 0,0 0 0,0-1 0,0 1 0,1-1 0,-1 0 0,1 1 0,0-1 0,0 0 0,0 0 0,0-1 0,1 1 0,0 0 0,-1-6 0,1 7 0,1 1 0,0 0 0,0-1 0,0 1 0,1 0 0,-1 0 0,0-1 0,1 1 0,-1 0 0,1 0 0,0 0 0,0 0 0,0 0 0,0 0 0,0 0 0,0 0 0,1 0 0,-1 0 0,1 0 0,-1 1 0,1-1 0,0 1 0,-1-1 0,1 1 0,0-1 0,0 1 0,0 0 0,0 0 0,0 0 0,0 0 0,0 1 0,5-2 0,3-1 0,0 0 0,1 1 0,0 1 0,-1-1 0,1 2 0,11 0 0,65 6 0,125 27 0,14 2 0,-190-31 0,9 2 0,0-2 0,0-2 0,0-2 0,80-11 0,-108 6 0,-1 0 0,1-1 0,-1-1 0,-1 0 0,1-1 0,-1-1 0,-1-1 0,20-15 0,101-100 0,-122 111 0,85-86 0,137-132 0,-206 203 0,-16 16 0,0 1 0,30-22 0,-39 31 0,0 1 0,0-1 0,1 1 0,-1 0 0,1 0 0,-1 1 0,1-1 0,0 1 0,0 0 0,0 1 0,-1-1 0,1 1 0,0 0 0,0 0 0,9 1 0,20 9 0,-1 1 0,0 1 0,-1 2 0,0 1 0,-2 2 0,50 35 0,-67-43 0,-1 2 0,-1-1 0,0 1 0,0 1 0,-1 0 0,11 18 0,46 87 0,-18-30 0,-23-50 0,3 0 0,1-2 0,1-2 0,2-1 0,1-1 0,2-2 0,1-1 0,1-2 0,77 39 0,-89-56 0,-25-8 0,-1-1 0,1 0 0,-1 0 0,1 0 0,0 0 0,-1 0 0,1 0 0,-1 0 0,1 0 0,-1 0 0,1 0 0,0-1 0,-1 1 0,1 0 0,-1 0 0,1-1 0,-1 1 0,1 0 0,-1 0 0,1-1 0,-1 1 0,0 0 0,1-1 0,0 0 0,-1-1 0,1-1 0,-1 0 0,1 0 0,-1 1 0,0-1 0,0 0 0,0 0 0,0 1 0,-1-1 0,1 0 0,-1 1 0,1-1 0,-1 0 0,0 1 0,-1-4 0,-28-75 0,-3 0 0,-4 2 0,-3 2 0,-66-96 0,106 171 0,-1 1 0,0 0 0,0-1 0,0 1 0,0-1 0,0 1 0,0 0 0,0 0 0,0 0 0,-1 0 0,1 0 0,0 0 0,-1 0 0,1 0 0,-1 0 0,-1 0 0,2 1 0,1 0 0,-1 0 0,0 0 0,1 1 0,-1-1 0,1 0 0,-1 0 0,1 1 0,-1-1 0,1 0 0,-1 1 0,1-1 0,-1 0 0,1 1 0,0-1 0,-1 1 0,1-1 0,0 1 0,-1-1 0,1 1 0,0-1 0,-1 1 0,1-1 0,0 1 0,0-1 0,0 1 0,0 0 0,-1 0 0,-4 59 0,5-55 0,0 20 0,0-6 0,0 0 0,-7 38 0,6-51 0,-1-1 0,1 1 0,-1 0 0,-1-1 0,1 1 0,-1-1 0,0 0 0,0 0 0,0 0 0,-1 0 0,0 0 0,0-1 0,0 0 0,-5 4 0,-7 4 0,-1-1 0,-1 0 0,0-2 0,0 0 0,-1-1 0,-26 8 0,-126 26 0,91-25 0,-4 1 0,-2-4 0,0-3 0,-122 0 0,192-11 0,0 0 0,0 1 0,0 1 0,0 1 0,-24 7 0,37-10 0,1 1 0,-1 0 0,1 0 0,-1 0 0,0 0 0,1 0 0,0 0 0,-1 1 0,1-1 0,0 1 0,0 0 0,-1 0 0,1 0 0,1 0 0,-1 0 0,0 0 0,0 0 0,1 0 0,-1 1 0,1-1 0,0 1 0,0-1 0,0 1 0,0-1 0,0 1 0,1 0 0,-1-1 0,1 1 0,-1 0 0,1 0 0,0-1 0,0 1 0,0 0 0,1 0 0,-1-1 0,1 1 0,-1 0 0,1 0 0,0-1 0,2 4 0,-3-4 0,1-1 0,-1 1 0,1 0 0,0 0 0,0-1 0,0 1 0,0-1 0,0 1 0,0-1 0,0 1 0,1-1 0,-1 1 0,0-1 0,1 0 0,-1 0 0,1 0 0,-1 0 0,1 0 0,0 0 0,-1 0 0,1-1 0,0 1 0,2 0 0,-1-1 0,0 0 0,0 0 0,0 0 0,0 0 0,0-1 0,0 1 0,0-1 0,0 0 0,0 0 0,-1 0 0,1 0 0,0-1 0,2-1 0,5-3 0,-1 0 0,-1-1 0,1 0 0,-1-1 0,0 0 0,12-16 0,-9 7 0,0 0 0,-2-1 0,0 0 0,-1-1 0,-1 0 0,5-22 0,18-120 0,-1 4 0,-29 153 0,1 1 0,0-1 0,0 0 0,0 1 0,0-1 0,1 1 0,-1 0 0,1-1 0,0 1 0,0 0 0,0 0 0,1 0 0,-1 0 0,1 1 0,-1-1 0,1 1 0,0-1 0,0 1 0,0 0 0,0 0 0,0 0 0,1 1 0,-1-1 0,0 1 0,1-1 0,-1 1 0,1 0 0,0 1 0,-1-1 0,1 1 0,0-1 0,-1 1 0,1 0 0,0 1 0,-1-1 0,1 0 0,0 1 0,-1 0 0,1 0 0,0 0 0,-1 0 0,0 1 0,5 2 0,8 3 0,0 2 0,-1 0 0,0 0 0,-1 1 0,0 1 0,0 1 0,-1 0 0,-1 0 0,0 1 0,0 1 0,15 25 0,-9-8 0,-2 0 0,-1 1 0,-2 1 0,18 63 0,-24-73 0,2-1 0,0-1 0,1 0 0,20 31 0,61 77 0,-24-37 0,-66-90 0,0 0 0,1 0 0,-1 1 0,1-1 0,-1 0 0,1-1 0,0 1 0,0 0 0,0 0 0,0-1 0,0 1 0,0-1 0,1 0 0,-1 1 0,0-1 0,1 0 0,-1 0 0,1-1 0,-1 1 0,1 0 0,4 0 0,-4-2 0,-1 0 0,1 1 0,0-1 0,-1 0 0,1-1 0,0 1 0,-1 0 0,0-1 0,1 1 0,-1-1 0,0 0 0,0 0 0,0 0 0,0 0 0,0 0 0,0 0 0,0 0 0,-1-1 0,3-4 0,4-7 0,-1-1 0,-1 0 0,0 0 0,-1 0 0,0-1 0,2-17 0,10-100 0,-15 111 0,4-127 0,-6 94 0,10-78 0,-10 131 0,0 1 0,0 0 0,0-1 0,0 1 0,0-1 0,0 1 0,1-1 0,-1 1 0,0 0 0,1-1 0,-1 1 0,1 0 0,0-1 0,-1 1 0,1 0 0,0 0 0,0 0 0,0 0 0,0-1 0,0 1 0,0 0 0,0 1 0,0-1 0,0 0 0,0 0 0,1 0 0,-1 1 0,0-1 0,2 0 0,-1 1 0,0 1 0,0 0 0,0 0 0,0 0 0,0 0 0,0 0 0,0 0 0,0 0 0,-1 0 0,1 1 0,-1-1 0,1 1 0,-1-1 0,1 1 0,-1 0 0,0-1 0,0 1 0,0 0 0,0 0 0,1 2 0,6 9-87,-2-2 131,0 1-1,2-1 1,-1 0 0,16 15-1,-19-22-150,1 0 0,0-1 1,-1 0-1,1 0 0,0 0 0,1 0 0,-1-1 0,0 0 0,1 0 0,-1-1 1,1 1-1,0-1 0,10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3T17:58:53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603 985 24575,'-1'1'0,"1"0"0,0 0 0,-1 0 0,1 0 0,-1 0 0,1 0 0,-1 0 0,1 0 0,-1 0 0,0-1 0,1 1 0,-1 0 0,0 0 0,0-1 0,1 1 0,-1 0 0,0-1 0,0 1 0,0-1 0,0 1 0,0-1 0,0 1 0,0-1 0,0 0 0,0 1 0,0-1 0,0 0 0,0 0 0,-1 0 0,1 0 0,0 0 0,0 0 0,0 0 0,0 0 0,0-1 0,-2 1 0,-41-9 0,28 4 0,1-2 0,0 0 0,-25-15 0,28 14 0,-2 0 0,1 1 0,-26-9 0,33 14 0,0 1 0,0 0 0,0 0 0,-1 0 0,1 1 0,0 0 0,0 0 0,-1 1 0,1-1 0,0 1 0,0 1 0,-12 3 0,-51 28 0,58-26 0,-1 0 0,0-1 0,0-1 0,0 0 0,0-1 0,-1 0 0,-22 4 0,33-8 0,-1-1 0,1 1 0,0 0 0,0-1 0,-1 1 0,1-1 0,0 0 0,0 0 0,0 1 0,0-2 0,0 1 0,0 0 0,0 0 0,0 0 0,0-1 0,1 1 0,-1-1 0,1 0 0,-1 1 0,1-1 0,-1 0 0,1 0 0,0 0 0,0 0 0,0 0 0,0 0 0,-1-5 0,-2-5 0,0 0 0,2 0 0,-4-23 0,6 31 0,-9-71 0,4 0 0,3 0 0,4 0 0,2 0 0,29-145 0,-30 209 0,0 1 0,0-1 0,10-19 0,-12 29 0,-1 0 0,0-1 0,1 1 0,0 0 0,-1 0 0,1 0 0,0-1 0,-1 1 0,1 0 0,0 0 0,0 0 0,0 0 0,0 0 0,0 0 0,0 1 0,0-1 0,0 0 0,0 1 0,1-1 0,-1 0 0,0 1 0,0-1 0,1 1 0,-1 0 0,0-1 0,1 1 0,-1 0 0,0 0 0,1 0 0,-1 0 0,0 0 0,1 0 0,-1 0 0,0 0 0,1 1 0,-1-1 0,0 1 0,1-1 0,-1 1 0,0-1 0,0 1 0,2 0 0,3 6 0,0-1 0,0 1 0,-1 0 0,0 0 0,0 1 0,-1 0 0,1-1 0,-2 1 0,6 17 0,-3-10 0,97 256 0,-52-128 0,115 224 0,-138-317 0,2 0 0,54 67 0,-82-114 0,1 1 0,0-1 0,0 0 0,0 0 0,1 0 0,-1 0 0,1-1 0,-1 0 0,1 1 0,0-1 0,0-1 0,4 3 0,-6-4 0,1 0 0,-1 1 0,0-1 0,1 0 0,-1 0 0,1 0 0,-1-1 0,1 1 0,-1-1 0,0 1 0,1-1 0,-1 0 0,0 0 0,0 0 0,0 0 0,1 0 0,-1 0 0,0 0 0,0-1 0,-1 1 0,4-4 0,25-27 0,-1-2 0,-2-1 0,-1-1 0,29-54 0,-45 73 0,38-75 0,-4-2 0,64-196 0,-77 192 0,4 1 0,5 3 0,55-96 0,-86 176-136,1 1-1,0 0 1,1 1-1,1 0 1,-1 1-1,2 0 1,0 0-1,0 2 0,24-14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3T17:59:40.0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0 467 24575,'19'-2'0,"-1"-1"0,0-1 0,0 0 0,-1-2 0,0 0 0,1-1 0,17-11 0,-17 10 0,55-29 0,127-90 0,-151 94 0,-18 15 0,1 1 0,56-22 0,-60 28 0,0-1 0,-1-1 0,0-2 0,37-27 0,1-3-1365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3T17:59:41.7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0 183 24575,'0'-5'0,"5"-7"0,7-1 0,1-4 0,4 2 0,3-3 0,4-2 0,3-3 0,1 2 0,-3 0 0,-2 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3T17:59:43.4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435 0 24575,'-5'0'0,"-7"0"0,-6 0 0,-5 0 0,-4 0 0,-7 0 0,-3 0 0,0 0 0,1 0 0,2 0 0,1 0 0,2 0 0,0 5 0,2 2 0,4 5 0,3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3T17:59:44.8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49 218 24575,'0'-5'0,"-5"-7"0,-1-6 0,0-5 0,1-3 0,1-3 0,2-2 0,-5 5 0,0 2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3T17:59:05.2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3370 2 24575,'-18'73'0,"-14"-1"0,-13-1 0,-159 138 0,-10 10 0,0 15 0,114-138 0,17 1 0,-55 174 0,138-250 0,-4 0 0,-3 0 0,-5 0 0,-3 0 0,-3 0 0,-5-1 0,-2 0 0,-56 29 0,71-44 0,-1-1 0,0 0 0,-2 0 0,0 0 0,0 0 0,-2-1 0,0 1 0,0-1 0,-1 0 0,-1 0 0,0 0 0,-1 0 0,0-1 0,-1 0 0,0 0 0,-27 2 0,14-3 0,0 0 0,1 0 0,-1-1 0,-1 0 0,1-1 0,1 1 0,-1-1 0,0-1 0,1 0 0,0 0 0,1 0 0,0-1 0,-47-6 0,-139-20-53,5-2 0,7-2-1,-265-57 1,207 40-1099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3T17:59:11.9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2465 238 24575,'-54'3'0,"0"2"0,-69 16 0,-1 1 0,-419 18 0,-5-39 0,326-3 0,-450 0 0,664 2 0,-2 0 0,1 0 0,0 0 0,-1-1 0,1 0 0,0-1 0,-13-3 0,19 4 0,1 0 0,-1-1 0,1 1 0,0-1 0,0 1 0,0-1 0,0 0 0,0 0 0,0 0 0,0 0 0,0 0 0,1 0 0,-1 0 0,1-1 0,-1 1 0,1 0 0,0-1 0,0 0 0,0 1 0,1-1 0,-1 1 0,1-1 0,-1 0 0,1 0 0,0 1 0,0-4 0,0 0 0,0 0 0,0-1 0,0 1 0,1 0 0,0 0 0,1 1 0,-1-1 0,1 0 0,0 0 0,0 1 0,1-1 0,0 1 0,0 0 0,0-1 0,1 1 0,-1 1 0,1-1 0,0 1 0,1-1 0,-1 1 0,1 0 0,0 1 0,0-1 0,0 1 0,9-5 0,6-1 0,-1 1 0,2 1 0,-1 1 0,1 0 0,-1 2 0,24-3 0,152-9 0,320 15 0,-440 3 0,-1 3 0,0 4 0,83 20 0,-154-28 0,0 0 0,1 0 0,-1 1 0,0-1 0,-1 1 0,1 0 0,0 0 0,0 0 0,-1 0 0,1 1 0,-1-1 0,0 1 0,0 0 0,0 0 0,0 0 0,0 1 0,-1-1 0,4 6 0,-4-4 0,-1 1 0,1-1 0,-1 0 0,0 0 0,-1 1 0,1-1 0,-1 0 0,0 1 0,0-1 0,-1 0 0,0 1 0,0-1 0,0 0 0,-3 8 0,1-4 0,0 0 0,-1 0 0,0 0 0,-1 0 0,0-1 0,0 0 0,-1 0 0,0 0 0,0-1 0,-1 0 0,0 0 0,0 0 0,-1-1 0,0 0 0,0-1 0,0 0 0,0 0 0,-1-1 0,0 0 0,0 0 0,-11 2 0,-20 5 0,0-2 0,-1-1 0,-72 2 0,27-2 0,62-5 0,-36 5 0,-62 15 0,104-18 0,-1 0 0,1 2 0,0 0 0,0 1 0,1 1 0,0 1 0,-23 16 0,21-11 0,9-9 0,1 1 0,1 0 0,-1 0 0,1 1 0,1 0 0,-1 0 0,-8 14 0,15-21 0,1 0 0,-1 0 0,1-1 0,-1 1 0,1 0 0,0 0 0,0 0 0,-1 0 0,1 0 0,0 0 0,0 0 0,0 0 0,0 0 0,0 0 0,0-1 0,0 1 0,0 0 0,0 0 0,1 0 0,-1 0 0,0 0 0,0 0 0,1 0 0,-1 0 0,1-1 0,0 2 0,0 0 0,1-1 0,-1 1 0,1-1 0,0 0 0,0 0 0,0 0 0,-1 0 0,1 0 0,0 0 0,0 0 0,3 1 0,62 7 0,-61-8 0,49 2 0,0-1 0,0-3 0,0-2 0,0-3 0,84-19 0,-91 14 0,1 1 0,0 3 0,53 0 0,149 8 0,-92 3 0,-129-4 0,505 22 0,-361 4 0,-141-21 0,1-2 0,58-1 0,12 0 0,-90 0 0,1 1 0,0 1 0,-1 0 0,0 1 0,15 7 0,47 14 0,-17-14 0,1-3 0,0-3 0,86-1 0,-139-5 0,8 0 0,0 0 0,0-1 0,0-1 0,0 0 0,15-5 0,-26 6 0,0 0 0,0-1 0,-1 0 0,1 0 0,0 0 0,-1 0 0,0 0 0,1-1 0,-1 0 0,0 1 0,0-1 0,-1 0 0,1 0 0,-1-1 0,1 1 0,-1-1 0,0 1 0,0-1 0,-1 0 0,1 1 0,-1-1 0,1 0 0,0-6 0,1-5 0,-1 1 0,0-1 0,-2 0 0,1 1 0,-2-1 0,1 0 0,-2 0 0,0 1 0,-1-1 0,-1 1 0,0 0 0,-1 0 0,0 0 0,-1 0 0,0 1 0,-2 0 0,1 1 0,-1-1 0,-1 1 0,-11-11 0,-11-7 0,-1 1 0,-1 2 0,-1 1 0,-72-41 0,101 64 0,-46-26 0,-1 2 0,-2 3 0,-60-19 0,70 31 0,-2 2 0,1 2 0,-66-2 0,4 0 0,-108-8 0,-229 11 0,438 7 0,0 1 0,0-1 0,1 1 0,-1 1 0,0-1 0,-8 4 0,13-4 0,1-1 0,-1 0 0,1 0 0,-1 1 0,0-1 0,1 0 0,-1 1 0,1-1 0,-1 1 0,1-1 0,-1 0 0,1 1 0,-1-1 0,1 1 0,0-1 0,-1 1 0,1 0 0,0-1 0,-1 1 0,1-1 0,0 1 0,0 0 0,0-1 0,-1 1 0,1 1 0,1-1 0,-1 0 0,1 0 0,0 0 0,-1 1 0,1-1 0,0 0 0,0 0 0,0 0 0,0 0 0,0 0 0,0 0 0,0-1 0,0 1 0,0 0 0,1 0 0,-1-1 0,0 1 0,2 0 0,22 10 0,0-1 0,1-2 0,-1 0 0,2-2 0,27 4 0,137 9 0,-181-19 0,123 6 0,-61-5 0,92 15 0,-100-3 0,-1 2 0,66 27 0,-113-37 0,-1 0 0,1-1 0,0 0 0,31 2 0,-44-5 0,0-1 0,0 0 0,0 0 0,1 0 0,-1 0 0,0-1 0,0 1 0,0-1 0,0 0 0,0 0 0,0 0 0,0 0 0,0 0 0,0-1 0,0 1 0,-1-1 0,1 0 0,0 0 0,-1 0 0,0 0 0,1 0 0,-1-1 0,0 1 0,0-1 0,0 1 0,-1-1 0,1 0 0,-1 0 0,1 0 0,-1 0 0,0 0 0,1-3 0,0-6 0,0 1 0,-1-1 0,-1 0 0,0-13 0,-1 15 0,1-1 0,0 0 0,1 1 0,4-19 0,-5 28 0,0 0 0,0 0 0,0 0 0,0 0 0,1 0 0,-1 0 0,0 0 0,1 0 0,-1 0 0,1 0 0,-1 0 0,1 0 0,-1 0 0,1 1 0,-1-1 0,1 0 0,0 0 0,-1 1 0,1-1 0,0 0 0,0 1 0,0-1 0,0 1 0,-1-1 0,1 1 0,0-1 0,0 1 0,0 0 0,0-1 0,0 1 0,1 0 0,0 0 0,0 1 0,0 0 0,0 0 0,0-1 0,0 1 0,0 1 0,-1-1 0,1 0 0,0 0 0,-1 1 0,1-1 0,-1 1 0,1-1 0,0 3 0,7 7 0,-1 0 0,-1 1 0,10 19 0,-2-4 0,0-1 0,1-1 0,2 0 0,1-1 0,27 27 0,11 14 0,-53-58 0,1 0 0,-1 0 0,0 1 0,-1 0 0,4 9 0,-6-11 0,1 0 0,0 0 0,1-1 0,-1 1 0,1-1 0,0 0 0,1 0 0,-1 0 0,1 0 0,5 5 0,-7-9 0,0 0 0,0 0 0,0-1 0,0 1 0,0 0 0,0-1 0,1 1 0,-1-1 0,0 0 0,0 1 0,1-1 0,-1 0 0,0 0 0,0-1 0,1 1 0,-1 0 0,0-1 0,0 1 0,0-1 0,4-2 0,48-24 0,-33 15 0,57-18 0,-134 12 0,-296-15 0,247 24 0,82 9 0,-1-1 0,1-2 0,-1 0 0,1-1 0,0-2 0,-41-14 0,38 8 0,6 4 0,-1-1 0,2-1 0,-1 0 0,2-2 0,-1 0 0,1-1 0,1-1 0,-21-21 0,9 0-1365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3T17:59:15.84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0 264 24575,'1155'0'0,"-1124"2"0,1 1 0,-1 2 0,57 17 0,30 4 0,15 0 0,-77-14 0,0-2 0,78 4 0,-110-13 0,0 2 0,26 6 0,41 5 0,144 16 0,-164-18 0,-1-3 0,74 1 0,653-12 0,-768 4 0,0 1 0,34 7 0,40 5 0,18-15 0,-81-2 0,0 2 0,0 2 0,56 10 0,-92-11 0,5 1 0,-1 0 0,1-1 0,-1 1 0,1-2 0,0 1 0,10-2 0,-17 1 0,0-1 0,0 1 0,0-1 0,1 0 0,-1 0 0,0 0 0,0 0 0,0 0 0,-1 0 0,1 0 0,0-1 0,0 1 0,-1-1 0,1 1 0,0-1 0,-1 0 0,0 1 0,1-1 0,-1 0 0,0 0 0,0 0 0,0 0 0,0 0 0,-1 0 0,1 0 0,0-1 0,-1 1 0,1 0 0,-1-3 0,3-23 0,-1 0 0,-2 0 0,0 0 0,-6-38 0,5 62 0,0-1 0,0 1 0,0 0 0,0 0 0,-1 0 0,1 0 0,-1 0 0,0 0 0,-1 0 0,1 0 0,0 1 0,-1-1 0,0 1 0,0 0 0,0 0 0,0 0 0,-1 0 0,1 0 0,-1 1 0,1 0 0,-1 0 0,0 0 0,0 0 0,0 0 0,0 1 0,0-1 0,0 1 0,-5-1 0,-13-1 0,0 0 0,-1 1 0,1 2 0,-30 2 0,21-1 0,-592 3 0,569-7 0,0-3 0,-75-16 0,75 11 0,0 3 0,-79-4 0,95 13 0,-8 0 0,1-2 0,-1-2 0,-82-15 0,61 4 0,-91-6 0,68 10 0,-35-14 0,83 14 0,1 2 0,-45-2 0,-128-17-1365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3T17:59:28.0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24575,'477'18'0,"7"-7"0,-373-11 0,-79 2 0,0 1 0,34 8 0,-33-5 0,63 3 0,377-10 0,-470 1 0,1 0 0,0 1 0,0-1 0,-1 1 0,1 0 0,0-1 0,-1 2 0,1-1 0,-1 0 0,1 1 0,-1 0 0,0-1 0,0 1 0,1 1 0,-1-1 0,-1 0 0,1 1 0,0-1 0,-1 1 0,1 0 0,-1 0 0,0 0 0,0 0 0,0 1 0,0-1 0,0 0 0,-1 1 0,0-1 0,1 1 0,-1 0 0,-1-1 0,2 6 0,1 14 0,-1 0 0,0-1 0,-2 1 0,-3 30 0,1-18 0,2-29 0,0 0 0,-1 0 0,1 0 0,-1 0 0,0 0 0,-1 0 0,1 0 0,-1 0 0,0-1 0,-1 1 0,1-1 0,-1 1 0,-7 8 0,6-11 0,0 1 0,0 0 0,-1-1 0,1 0 0,-1 0 0,0 0 0,0-1 0,0 0 0,-1 0 0,1 0 0,0 0 0,-1-1 0,1 0 0,-11 1 0,-14-1 0,0 0 0,-1-2 0,1-2 0,-55-10 0,-12-2 0,-443-14 0,396 26 0,-120 7 0,258-4 4,1 1 0,-1 0 0,1 0 0,0 1 0,-1 0 0,1 0 0,0 0 0,0 0 0,0 1 0,1 0 0,-1 0 0,1 0 0,-1 0 0,1 1 0,0 0 0,0-1 0,1 2 0,-1-1 0,1 0 0,0 1 0,0-1 0,0 1 0,1 0 0,-1 0 0,1 0 0,1 0 0,-1 1 0,1-1 0,-2 10 0,1-4-103,1-1 0,1 1 0,-1 0 0,2 0 0,-1 0 0,1 0 0,1 0 0,0-1 0,1 1 0,0-1 0,0 1 0,1-1 0,1 0 0,5 10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3T17:59:31.1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24575,'44'0'0,"379"17"0,-276-5 0,202-10 0,-165-4 0,-116 2 0,125 18 0,-100-8 0,0-4 0,129-7 0,-69-2 0,-90 3 0,116 17 0,-89-7 0,-1-4 0,126-7 0,-66-2 0,-137 3-77,22-1-180,-1 2-1,1 1 0,-1 2 1,34 7-1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3T17:59:32.73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1834 3 24575,'-125'-2'0,"-137"5"0,150 10 0,-46 3 0,-3-1 0,-6 0 0,-681-16-1365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3T17:59:38.5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24575,'0'9'0,"1"0"0,0 0 0,1 0 0,0 0 0,0-1 0,1 1 0,0-1 0,0 1 0,1-1 0,0 0 0,0 0 0,1 0 0,0-1 0,1 0 0,-1 0 0,1 0 0,1-1 0,-1 0 0,10 7 0,13 8 0,2-1 0,0-2 0,53 23 0,-14-7 0,46 27 0,46 22 0,242 167 0,-7 10 0,-322-214 0,-46-26 0,1-1 0,1-2 0,53 21 0,-82-37 0,-1 0 0,1-1 0,0 1 0,-1 0 0,1-1 0,-1 0 0,1 1 0,0-1 0,-1 0 0,1 0 0,0 0 0,-1 0 0,1 0 0,0 0 0,-1-1 0,1 1 0,0 0 0,-1-1 0,1 1 0,0-1 0,-1 0 0,1 0 0,-1 1 0,0-1 0,1 0 0,1-2 0,-1 0 0,-1 1 0,0-1 0,1 1 0,-1-1 0,0 1 0,-1-1 0,1 0 0,0 0 0,-1 1 0,0-1 0,1 0 0,-1 0 0,0 0 0,-1-3 0,-1-12 0,-1 0 0,-1 0 0,-9-26 0,10 33 0,-1 1 0,0 0 0,0 0 0,-1 0 0,-1 1 0,0-1 0,0 1 0,-1 1 0,0-1 0,0 1 0,-1 0 0,0 1 0,0 0 0,-1 0 0,0 1 0,0 0 0,0 0 0,-1 1 0,0 1 0,0-1 0,-11-2 0,-55-20 0,-16-6 0,-91-47 0,144 60-1365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3T17:58:51.9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1918 731 24575,'-58'-1'0,"21"0"0,0 1 0,-68 10 0,55 2 0,2 2 0,-54 23 0,18-7 0,80-28 0,0 0 0,0-1 0,-1 0 0,1 0 0,0 0 0,0-1 0,-1 1 0,1-1 0,-1 0 0,1 0 0,0-1 0,-1 1 0,-5-3 0,8 2 0,0 0 0,0 0 0,0-1 0,0 1 0,0 0 0,1-1 0,-1 0 0,1 0 0,-1 1 0,1-1 0,-1 0 0,1 0 0,0 0 0,0 0 0,0 0 0,0 0 0,1-1 0,-1 1 0,0 0 0,1 0 0,0-1 0,-1 1 0,1 0 0,0-1 0,0 1 0,0 0 0,1-4 0,1-14 0,1 1 0,0 0 0,2 0 0,0 0 0,1 0 0,1 1 0,14-28 0,76-120 0,-89 153 0,7-10 0,-4 4 0,1 1 0,0 0 0,22-22 0,-34 39 0,1 0 0,-1 1 0,1-1 0,-1 0 0,1 1 0,-1-1 0,1 1 0,0-1 0,-1 1 0,1-1 0,0 1 0,-1 0 0,1-1 0,0 1 0,-1 0 0,1-1 0,0 1 0,0 0 0,0 0 0,-1 0 0,1-1 0,0 1 0,1 0 0,-1 16 0,-15 27 0,7-28 0,-1 0 0,-1 0 0,0-1 0,-1 0 0,0 0 0,-2-1 0,1-1 0,-1 0 0,-1 0 0,0-1 0,-22 13 0,27-19 0,0 0 0,0-1 0,-1 0 0,1-1 0,-1 0 0,0 0 0,0-1 0,0 0 0,0-1 0,0 0 0,0 0 0,0-1 0,0 0 0,-1 0 0,1-1 0,0 0 0,0-1 0,0 0 0,0-1 0,1 1 0,-1-2 0,1 1 0,-11-7 0,5 1 0,1 0 0,0-1 0,0-1 0,1 0 0,0-1 0,1 0 0,1-1 0,0 0 0,0 0 0,2-1 0,-1-1 0,2 1 0,0-1 0,-5-18 0,-2-7 0,3-1 0,2-1 0,1 1 0,-3-55 0,10 81 0,1 11 0,0-1 0,0 0 0,-1 1 0,1-1 0,-1 1 0,0-1 0,-1 1 0,-1-5 0,3 8 0,-1 1 0,1-1 0,0 1 0,-1 0 0,1-1 0,0 1 0,-1 0 0,1-1 0,-1 1 0,1 0 0,-1 0 0,1-1 0,0 1 0,-1 0 0,1 0 0,-1 0 0,1 0 0,-1 0 0,1-1 0,-1 1 0,1 0 0,-1 0 0,1 0 0,-1 0 0,1 0 0,-1 1 0,1-1 0,-1 0 0,-24 16 0,-10 18 0,-48 63 0,-11 11 0,84-99 0,0-1 0,-1-1 0,0 0 0,0 0 0,0-1 0,-1-1 0,0 1 0,0-2 0,0 0 0,-1 0 0,1-1 0,-1-1 0,0 0 0,0-1 0,-18 0 0,-3-1 0,0-2 0,0-1 0,0-2 0,-54-15 0,65 14 20,0-2 0,1-1 0,-1 0 0,2-2 0,-25-15 0,34 17-169,-1 0 1,2 0-1,-1-1 1,1-1-1,0 1 1,1-2-1,1 0 1,0 0-1,-8-15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bd3798aa2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bd3798aa2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bd3798aa2c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bd3798aa2c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bd3798aa2c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bd3798aa2c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bd9087e77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bd9087e77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bd9087e77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bd9087e77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bd9087e77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bd9087e77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bd9087e77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bd9087e77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bd9087e77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bd9087e774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bd9087e774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bd9087e774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bd9087e774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bd9087e774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bd9087e77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bd9087e77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bd3798aa2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bd3798aa2c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bd9087e7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bd9087e7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bd9087e774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bd9087e774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bd9087e77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bd9087e77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bd9087e774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bd9087e774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bd9087e774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bd9087e774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bd9087e774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bd9087e774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d9087e774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bd9087e774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bd9087e774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bd9087e774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bd9087e774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bd9087e774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bd9087e774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bd9087e774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bd3798aa2c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bd3798aa2c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bd9087e774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bd9087e774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bd9087e774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bd9087e774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bd9087e774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bd9087e774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bd3798aa2c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bd3798aa2c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bd3798aa2c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bd3798aa2c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bd3798aa2c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bd3798aa2c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bd3798aa2c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bd3798aa2c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bd3798aa2c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bd3798aa2c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bd3798aa2c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bd3798aa2c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EC8ADA-BD1B-8DFD-9221-10A68DDFB2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01E974A-8124-662B-4723-EB18FB778C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C0375B6-9B13-71F1-9DAE-37E62D4C2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2AF99-5FCA-4BE0-B380-EB6610EBA9FA}" type="datetimeFigureOut">
              <a:rPr lang="it-IT" smtClean="0"/>
              <a:t>07/10/2025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7DB2077-7370-7202-54C5-92BB175D2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6717BFB-83DA-A8BD-FD89-3F94CB52C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18D9C-D4B5-4CB2-A283-752683632F2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2388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825610-81AE-DB54-DA77-468FB2BA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846A513-0BB2-3C7A-ED84-54A2D9E11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65F9283-FA74-D56E-E2BF-BF81228CD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2AF99-5FCA-4BE0-B380-EB6610EBA9FA}" type="datetimeFigureOut">
              <a:rPr lang="it-IT" smtClean="0"/>
              <a:t>07/10/2025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F09EB8-9F3D-100B-C1F1-2F18DE2C7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FE751BD-353D-F942-C2A6-2C90D45A3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18D9C-D4B5-4CB2-A283-752683632F2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6404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CEE15D-C511-1346-1B01-E94111BBB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35F2C3A-222E-318D-58E3-EFBDBE7A4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9DD5A65-6F9F-77EB-8FBF-5364EC23A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2AF99-5FCA-4BE0-B380-EB6610EBA9FA}" type="datetimeFigureOut">
              <a:rPr lang="it-IT" smtClean="0"/>
              <a:t>07/10/2025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FB52114-6643-59C2-EEC3-8836F291A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45A0012-C407-E015-4CFD-9AC62DC2D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18D9C-D4B5-4CB2-A283-752683632F2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32152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1EBB72-72C6-0150-F743-59C4AD4D6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56A4B2-6D6A-A790-201B-AC044503CF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0550BE4-A52F-0985-9718-7D10D5AFF2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BA3E6AE-7BF3-2B6B-08D6-56E8E123F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2AF99-5FCA-4BE0-B380-EB6610EBA9FA}" type="datetimeFigureOut">
              <a:rPr lang="it-IT" smtClean="0"/>
              <a:t>07/10/2025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DC12659-0C29-A882-03C1-1E1D00D35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9A5A701-23A6-75A0-4C32-4B01BD974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18D9C-D4B5-4CB2-A283-752683632F2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42172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D3D285-A00F-0E42-305A-C355A842A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20CA1E5-636B-C22F-8A6A-191343774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1C60F86-2CE9-96FF-B35C-311C5EC34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2E9460C-C4BE-6213-DE31-A18F8507F1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93834DC-B157-5B8D-B4D1-8A7055801D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A1678E9-63B1-595F-2FC1-9EF83FA16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2AF99-5FCA-4BE0-B380-EB6610EBA9FA}" type="datetimeFigureOut">
              <a:rPr lang="it-IT" smtClean="0"/>
              <a:t>07/10/2025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6F82D9A-D04D-784F-6739-27E4F8D39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3437D90-043C-C140-CB10-29F92B70E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18D9C-D4B5-4CB2-A283-752683632F2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6571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B63DBD-0265-6297-A47D-87C65E269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9F7CF32-9AF6-5921-7D70-0D97824CE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2AF99-5FCA-4BE0-B380-EB6610EBA9FA}" type="datetimeFigureOut">
              <a:rPr lang="it-IT" smtClean="0"/>
              <a:t>07/10/2025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83F97A3-6CC2-7E25-0EB1-F992857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13B0247-4B35-2352-6DD7-27CAA020C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18D9C-D4B5-4CB2-A283-752683632F2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78010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6A4C7AD-FAB8-13FC-A8C3-B4873A0B2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2AF99-5FCA-4BE0-B380-EB6610EBA9FA}" type="datetimeFigureOut">
              <a:rPr lang="it-IT" smtClean="0"/>
              <a:t>07/10/2025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4D92244-71CE-7E31-15B3-F57AE3DD9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BA7E10C-755F-D2DF-4EEB-DA766E8DF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18D9C-D4B5-4CB2-A283-752683632F2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46437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4F3F32-ABF7-A2B4-4FF3-ABB2DA950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9935EB9-566F-8701-550B-E3A53015A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50ACCAE-794A-359A-5616-E4A2DB64EE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03912AB-E23A-5664-1527-6C91B3CC5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2AF99-5FCA-4BE0-B380-EB6610EBA9FA}" type="datetimeFigureOut">
              <a:rPr lang="it-IT" smtClean="0"/>
              <a:t>07/10/2025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09815E5-DC36-B04C-7DE3-1629FD6C0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41E8104-6359-ED4E-EF98-F9D09E048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18D9C-D4B5-4CB2-A283-752683632F2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1892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4A6750-890C-FB63-F19E-5A3DAA155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F51576C-E9BC-2257-A3C6-5778627FD7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87EEC57-B01D-4210-0CB5-40E1E03F76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D9C3B8D-013E-CB08-2FD2-AF77469D0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2AF99-5FCA-4BE0-B380-EB6610EBA9FA}" type="datetimeFigureOut">
              <a:rPr lang="it-IT" smtClean="0"/>
              <a:t>07/10/2025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3A47196-38B3-F085-9EC5-D1953C82A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6D799FD-845F-2073-D865-7734B433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18D9C-D4B5-4CB2-A283-752683632F2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391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325610-76BD-3A54-AF2D-3DF70B59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ACE02E4-5F25-703D-DC24-51FE5FECD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9750EB6-AB56-7943-7DA5-461DC93B2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2AF99-5FCA-4BE0-B380-EB6610EBA9FA}" type="datetimeFigureOut">
              <a:rPr lang="it-IT" smtClean="0"/>
              <a:t>07/10/2025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BB55FBF-35F3-9B8D-7EFD-9AA3F2515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66730E7-B98D-9396-8E33-BEE57EFEA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18D9C-D4B5-4CB2-A283-752683632F2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56091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83550F7-8984-FCC9-F3F8-958310AFE0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3BC4F2F-8D0D-80BD-6AEC-78FB499B4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8B39262-77CA-3B5E-6C05-E49F4E302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2AF99-5FCA-4BE0-B380-EB6610EBA9FA}" type="datetimeFigureOut">
              <a:rPr lang="it-IT" smtClean="0"/>
              <a:t>07/10/2025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13F4B5D-5388-2E42-D5DA-A4859907F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D6AE26E-F4F1-4D66-7FAD-23BABB066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18D9C-D4B5-4CB2-A283-752683632F2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4543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C253C35-8622-5984-641E-0590E90C5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82AF133-1378-E03F-A21B-AC5124EC4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93A4BE2-A04E-1CF6-8D62-59966194D3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C2AF99-5FCA-4BE0-B380-EB6610EBA9FA}" type="datetimeFigureOut">
              <a:rPr lang="it-IT" smtClean="0"/>
              <a:t>07/10/2025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71600F8-7798-BAF0-FE9E-2EA0A93459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5FEE6B8-AA91-E7C7-2BA3-5039C7FD8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B18D9C-D4B5-4CB2-A283-752683632F2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007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C_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D_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E_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0_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1_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1_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customXml" Target="../ink/ink6.xml"/><Relationship Id="rId18" Type="http://schemas.openxmlformats.org/officeDocument/2006/relationships/image" Target="../media/image30.png"/><Relationship Id="rId26" Type="http://schemas.openxmlformats.org/officeDocument/2006/relationships/image" Target="../media/image34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27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23.png"/><Relationship Id="rId16" Type="http://schemas.openxmlformats.org/officeDocument/2006/relationships/image" Target="../media/image29.png"/><Relationship Id="rId20" Type="http://schemas.openxmlformats.org/officeDocument/2006/relationships/image" Target="../media/image31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openxmlformats.org/officeDocument/2006/relationships/customXml" Target="../ink/ink5.xml"/><Relationship Id="rId24" Type="http://schemas.openxmlformats.org/officeDocument/2006/relationships/image" Target="../media/image33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35.png"/><Relationship Id="rId10" Type="http://schemas.openxmlformats.org/officeDocument/2006/relationships/image" Target="../media/image26.png"/><Relationship Id="rId19" Type="http://schemas.openxmlformats.org/officeDocument/2006/relationships/customXml" Target="../ink/ink9.xml"/><Relationship Id="rId4" Type="http://schemas.openxmlformats.org/officeDocument/2006/relationships/image" Target="../media/image230.png"/><Relationship Id="rId9" Type="http://schemas.openxmlformats.org/officeDocument/2006/relationships/customXml" Target="../ink/ink4.xml"/><Relationship Id="rId14" Type="http://schemas.openxmlformats.org/officeDocument/2006/relationships/image" Target="../media/image28.png"/><Relationship Id="rId22" Type="http://schemas.openxmlformats.org/officeDocument/2006/relationships/image" Target="../media/image32.png"/><Relationship Id="rId27" Type="http://schemas.openxmlformats.org/officeDocument/2006/relationships/customXml" Target="../ink/ink13.xml"/><Relationship Id="rId30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5_0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8_0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8/10/relationships/comments" Target="../comments/modernComment_127_8578FD0D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microsoft.com/office/2018/10/relationships/comments" Target="../comments/modernComment_12C_3C4E3082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9_0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36_DE70C1E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C_0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E_0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D_0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jp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F_0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8/10/relationships/comments" Target="../comments/modernComment_128_297411C8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0_0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microsoft.com/office/2018/10/relationships/comments" Target="../comments/modernComment_130_9E44A6CA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2_0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g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3_0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39_D766EA6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6_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7_0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8_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9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547072"/>
            <a:ext cx="8520600" cy="162197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ZENO EFFECT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109383" y="4197470"/>
            <a:ext cx="4769100" cy="5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Riccardo Corte 14/03/2024</a:t>
            </a:r>
            <a:endParaRPr sz="18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1BF395D-357E-1F90-CBAF-1556FDBED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676" y="2854026"/>
            <a:ext cx="5498513" cy="1181845"/>
          </a:xfrm>
          <a:prstGeom prst="rect">
            <a:avLst/>
          </a:prstGeom>
        </p:spPr>
      </p:pic>
      <p:sp>
        <p:nvSpPr>
          <p:cNvPr id="11" name="Sottotitolo 10">
            <a:extLst>
              <a:ext uri="{FF2B5EF4-FFF2-40B4-BE49-F238E27FC236}">
                <a16:creationId xmlns:a16="http://schemas.microsoft.com/office/drawing/2014/main" id="{5BCF2F58-A6BF-051F-0EFB-943ECC7E3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700" y="2280561"/>
            <a:ext cx="8364467" cy="781616"/>
          </a:xfrm>
        </p:spPr>
        <p:txBody>
          <a:bodyPr>
            <a:normAutofit/>
          </a:bodyPr>
          <a:lstStyle/>
          <a:p>
            <a:r>
              <a:rPr lang="it-IT" sz="1800" dirty="0">
                <a:latin typeface="Times New Roman" panose="02020603050405020304" pitchFamily="18" charset="0"/>
              </a:rPr>
              <a:t>Esame di Fisica Moderna</a:t>
            </a:r>
          </a:p>
          <a:p>
            <a:endParaRPr lang="it-IT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>
            <a:spLocks noGrp="1"/>
          </p:cNvSpPr>
          <p:nvPr>
            <p:ph type="title"/>
          </p:nvPr>
        </p:nvSpPr>
        <p:spPr>
          <a:xfrm>
            <a:off x="311700" y="902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solidFill>
                  <a:schemeClr val="tx1"/>
                </a:solidFill>
                <a:latin typeface="+mj-lt"/>
              </a:rPr>
              <a:t>Approssimazioni: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1" name="Google Shape;141;p23"/>
          <p:cNvSpPr txBox="1">
            <a:spLocks noGrp="1"/>
          </p:cNvSpPr>
          <p:nvPr>
            <p:ph type="body" idx="1"/>
          </p:nvPr>
        </p:nvSpPr>
        <p:spPr>
          <a:xfrm>
            <a:off x="4690250" y="1747625"/>
            <a:ext cx="4624800" cy="15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" sz="2000" dirty="0">
                <a:solidFill>
                  <a:schemeClr val="dk1"/>
                </a:solidFill>
                <a:latin typeface="+mj-lt"/>
              </a:rPr>
              <a:t>è possibile sviluppare in serie l’esponenziale :</a:t>
            </a:r>
            <a:endParaRPr sz="2000" dirty="0">
              <a:solidFill>
                <a:schemeClr val="dk1"/>
              </a:solidFill>
              <a:latin typeface="+mj-lt"/>
            </a:endParaRPr>
          </a:p>
        </p:txBody>
      </p:sp>
      <p:cxnSp>
        <p:nvCxnSpPr>
          <p:cNvPr id="142" name="Google Shape;142;p23"/>
          <p:cNvCxnSpPr>
            <a:cxnSpLocks/>
          </p:cNvCxnSpPr>
          <p:nvPr/>
        </p:nvCxnSpPr>
        <p:spPr>
          <a:xfrm>
            <a:off x="3009014" y="2381693"/>
            <a:ext cx="2275367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417725"/>
            <a:ext cx="8839202" cy="95123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A1544F9-4BE1-18B2-1219-88100E3D634F}"/>
              </a:ext>
            </a:extLst>
          </p:cNvPr>
          <p:cNvSpPr txBox="1"/>
          <p:nvPr/>
        </p:nvSpPr>
        <p:spPr>
          <a:xfrm>
            <a:off x="499729" y="1860774"/>
            <a:ext cx="31472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+mj-lt"/>
              </a:rPr>
              <a:t>Lavorando per misure effettuate a distanze temporali t &lt;&lt;1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383" y="1090670"/>
            <a:ext cx="8099234" cy="3712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5AC90E-7D2E-EDA7-C2CC-DAB62FF5C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178671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>
                <a:latin typeface="+mj-lt"/>
              </a:rPr>
              <a:t>Risultato: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D1F5DBD-F368-7CBD-5578-7F454AFB3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206" y="1973934"/>
            <a:ext cx="4233588" cy="119563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DB5223A-48C8-A11B-152F-AFD1E12876C1}"/>
              </a:ext>
            </a:extLst>
          </p:cNvPr>
          <p:cNvSpPr txBox="1"/>
          <p:nvPr/>
        </p:nvSpPr>
        <p:spPr>
          <a:xfrm>
            <a:off x="579474" y="3499175"/>
            <a:ext cx="79850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tx1"/>
                </a:solidFill>
                <a:highlight>
                  <a:schemeClr val="lt1"/>
                </a:highlight>
                <a:latin typeface="+mj-lt"/>
              </a:rPr>
              <a:t>Se faccio una misura dopo un tempo t molto piccolo </a:t>
            </a:r>
            <a:r>
              <a:rPr lang="it-IT" sz="1400" b="1" dirty="0">
                <a:solidFill>
                  <a:schemeClr val="tx1"/>
                </a:solidFill>
                <a:highlight>
                  <a:schemeClr val="lt1"/>
                </a:highlight>
                <a:latin typeface="+mj-lt"/>
              </a:rPr>
              <a:t>(t→0)</a:t>
            </a:r>
            <a:r>
              <a:rPr lang="it-IT" sz="1400" dirty="0">
                <a:solidFill>
                  <a:schemeClr val="tx1"/>
                </a:solidFill>
                <a:highlight>
                  <a:schemeClr val="lt1"/>
                </a:highlight>
                <a:latin typeface="+mj-lt"/>
              </a:rPr>
              <a:t>, la probabilità di ottenere lo stato del sistema pari a quello iniziale è quasi 1 </a:t>
            </a:r>
            <a:r>
              <a:rPr lang="it-IT" sz="1400" b="1" dirty="0">
                <a:solidFill>
                  <a:schemeClr val="tx1"/>
                </a:solidFill>
                <a:highlight>
                  <a:schemeClr val="lt1"/>
                </a:highlight>
                <a:latin typeface="+mj-lt"/>
              </a:rPr>
              <a:t>(P→1).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75964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>
            <a:spLocks noGrp="1"/>
          </p:cNvSpPr>
          <p:nvPr>
            <p:ph type="title"/>
          </p:nvPr>
        </p:nvSpPr>
        <p:spPr>
          <a:xfrm>
            <a:off x="290435" y="901989"/>
            <a:ext cx="466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latin typeface="+mj-lt"/>
              </a:rPr>
              <a:t>Andamento grafico</a:t>
            </a:r>
            <a:endParaRPr dirty="0">
              <a:latin typeface="+mj-lt"/>
            </a:endParaRPr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8359" y="1713769"/>
            <a:ext cx="4281515" cy="316657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5"/>
          <p:cNvSpPr txBox="1"/>
          <p:nvPr/>
        </p:nvSpPr>
        <p:spPr>
          <a:xfrm>
            <a:off x="290435" y="2571750"/>
            <a:ext cx="3726910" cy="1684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dirty="0">
                <a:solidFill>
                  <a:schemeClr val="dk1"/>
                </a:solidFill>
                <a:latin typeface="+mj-lt"/>
              </a:rPr>
              <a:t>L’area di nostro interesse e che viene sfruttata per la dimostrazione del Q.Z.E. è quella a: t&lt;&lt;</a:t>
            </a:r>
            <a:r>
              <a:rPr lang="it" sz="1800" dirty="0">
                <a:solidFill>
                  <a:schemeClr val="dk1"/>
                </a:solidFill>
                <a:highlight>
                  <a:schemeClr val="lt1"/>
                </a:highlight>
                <a:latin typeface="+mj-lt"/>
              </a:rPr>
              <a:t>𝜏 (con 𝜏 = tempo caratteristico del sistema). </a:t>
            </a:r>
            <a:endParaRPr sz="1800" dirty="0">
              <a:solidFill>
                <a:schemeClr val="dk1"/>
              </a:solidFill>
              <a:highlight>
                <a:schemeClr val="lt1"/>
              </a:highlight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highlight>
                <a:schemeClr val="lt1"/>
              </a:highlight>
              <a:latin typeface="+mj-lt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>
            <a:spLocks noGrp="1"/>
          </p:cNvSpPr>
          <p:nvPr>
            <p:ph type="title"/>
          </p:nvPr>
        </p:nvSpPr>
        <p:spPr>
          <a:xfrm>
            <a:off x="311700" y="804948"/>
            <a:ext cx="8520600" cy="10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latin typeface="+mj-lt"/>
              </a:rPr>
              <a:t>Applicando il risultato ad un intervallo temporale più ampio, da t=0 a t=T → </a:t>
            </a:r>
            <a:r>
              <a:rPr lang="it" b="1" dirty="0">
                <a:solidFill>
                  <a:schemeClr val="tx1"/>
                </a:solidFill>
                <a:latin typeface="+mj-lt"/>
              </a:rPr>
              <a:t>[ 0;T ]</a:t>
            </a:r>
            <a:endParaRPr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3" name="Google Shape;163;p26"/>
          <p:cNvSpPr txBox="1">
            <a:spLocks noGrp="1"/>
          </p:cNvSpPr>
          <p:nvPr>
            <p:ph type="body" idx="1"/>
          </p:nvPr>
        </p:nvSpPr>
        <p:spPr>
          <a:xfrm>
            <a:off x="311699" y="1808448"/>
            <a:ext cx="8520599" cy="16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it" sz="1450" dirty="0">
                <a:solidFill>
                  <a:schemeClr val="tx1"/>
                </a:solidFill>
              </a:rPr>
              <a:t>All’interno di questo intervallo si fanno </a:t>
            </a:r>
            <a:r>
              <a:rPr lang="it" sz="1450" b="1" dirty="0">
                <a:solidFill>
                  <a:schemeClr val="tx1"/>
                </a:solidFill>
              </a:rPr>
              <a:t>“n” misure consecutive </a:t>
            </a:r>
            <a:r>
              <a:rPr lang="it" sz="1450" dirty="0">
                <a:solidFill>
                  <a:schemeClr val="tx1"/>
                </a:solidFill>
              </a:rPr>
              <a:t>tali per cui il tempo tra una misura e quella successiva è molto minore del tempo caratteristico del sistema.</a:t>
            </a:r>
            <a:endParaRPr sz="145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rPr lang="it" sz="1450" dirty="0">
                <a:solidFill>
                  <a:schemeClr val="tx1"/>
                </a:solidFill>
              </a:rPr>
              <a:t>Lavoreremo nel caso di misure equidistanti temporalmente</a:t>
            </a:r>
            <a:r>
              <a:rPr lang="it" sz="1450" dirty="0">
                <a:solidFill>
                  <a:schemeClr val="dk1"/>
                </a:solidFill>
              </a:rPr>
              <a:t>: (t intervallo temporale a cui avviene ogni misurazione)</a:t>
            </a:r>
            <a:endParaRPr sz="1450" dirty="0">
              <a:solidFill>
                <a:schemeClr val="dk1"/>
              </a:solidFill>
            </a:endParaRPr>
          </a:p>
        </p:txBody>
      </p:sp>
      <p:pic>
        <p:nvPicPr>
          <p:cNvPr id="164" name="Google Shape;16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5810" y="2972397"/>
            <a:ext cx="4792375" cy="75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8157" y="3836802"/>
            <a:ext cx="6167679" cy="10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xfrm>
            <a:off x="311700" y="1040448"/>
            <a:ext cx="8520600" cy="6288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latin typeface="+mj-lt"/>
              </a:rPr>
              <a:t>Mi interessa studiare la probabilità totale:</a:t>
            </a:r>
            <a:endParaRPr dirty="0">
              <a:latin typeface="+mj-lt"/>
            </a:endParaRPr>
          </a:p>
        </p:txBody>
      </p:sp>
      <p:pic>
        <p:nvPicPr>
          <p:cNvPr id="171" name="Google Shape;17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950" y="2441348"/>
            <a:ext cx="7935687" cy="23858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1439FA13-9FB0-024A-BE02-CC990E85FD7F}"/>
              </a:ext>
            </a:extLst>
          </p:cNvPr>
          <p:cNvSpPr txBox="1"/>
          <p:nvPr/>
        </p:nvSpPr>
        <p:spPr>
          <a:xfrm>
            <a:off x="404037" y="1789843"/>
            <a:ext cx="7814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 probabilità per n </a:t>
            </a:r>
            <a:r>
              <a:rPr lang="it-IT" b="1" dirty="0"/>
              <a:t>eventi consecutivi indipendenti </a:t>
            </a:r>
            <a:r>
              <a:rPr lang="it-IT" dirty="0"/>
              <a:t>fra loro è data dal prodotto delle probabilità dei singoli eventi</a:t>
            </a: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>
            <a:spLocks noGrp="1"/>
          </p:cNvSpPr>
          <p:nvPr>
            <p:ph type="title"/>
          </p:nvPr>
        </p:nvSpPr>
        <p:spPr>
          <a:xfrm>
            <a:off x="311700" y="988827"/>
            <a:ext cx="8162449" cy="5528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solidFill>
                  <a:schemeClr val="tx1"/>
                </a:solidFill>
                <a:latin typeface="+mj-lt"/>
              </a:rPr>
              <a:t>Perché gli eventi si possono considerare indipendenti? 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0" name="Google Shape;180;p28"/>
          <p:cNvSpPr txBox="1"/>
          <p:nvPr/>
        </p:nvSpPr>
        <p:spPr>
          <a:xfrm>
            <a:off x="1844844" y="1638436"/>
            <a:ext cx="5454312" cy="785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dirty="0">
                <a:solidFill>
                  <a:schemeClr val="dk1"/>
                </a:solidFill>
                <a:latin typeface="+mj-lt"/>
              </a:rPr>
              <a:t>il sistema è inserito in un contesto fisico, che consente allo stato di perdere coerenza → </a:t>
            </a:r>
            <a:r>
              <a:rPr lang="it" sz="1600" b="1" dirty="0">
                <a:solidFill>
                  <a:schemeClr val="tx1"/>
                </a:solidFill>
                <a:latin typeface="+mj-lt"/>
              </a:rPr>
              <a:t>FENOMENO DI DECOERENZA QUANTISTICA</a:t>
            </a:r>
            <a:endParaRPr sz="16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2" name="Google Shape;182;p28"/>
          <p:cNvSpPr txBox="1"/>
          <p:nvPr/>
        </p:nvSpPr>
        <p:spPr>
          <a:xfrm>
            <a:off x="2552155" y="2841926"/>
            <a:ext cx="4455406" cy="116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dirty="0">
                <a:solidFill>
                  <a:schemeClr val="dk1"/>
                </a:solidFill>
                <a:latin typeface="+mj-lt"/>
              </a:rPr>
              <a:t>Dopo ogni misura lo stato del sistema torna ad essere una </a:t>
            </a:r>
            <a:r>
              <a:rPr lang="it" sz="1600" b="1" dirty="0">
                <a:solidFill>
                  <a:schemeClr val="dk1"/>
                </a:solidFill>
                <a:latin typeface="+mj-lt"/>
              </a:rPr>
              <a:t>combinazione</a:t>
            </a:r>
            <a:r>
              <a:rPr lang="it" sz="1600" dirty="0">
                <a:solidFill>
                  <a:schemeClr val="dk1"/>
                </a:solidFill>
                <a:latin typeface="+mj-lt"/>
              </a:rPr>
              <a:t> lineare degli autostati   </a:t>
            </a:r>
            <a:endParaRPr sz="1600" dirty="0">
              <a:solidFill>
                <a:schemeClr val="dk1"/>
              </a:solidFill>
              <a:latin typeface="+mj-lt"/>
            </a:endParaRPr>
          </a:p>
        </p:txBody>
      </p:sp>
      <p:cxnSp>
        <p:nvCxnSpPr>
          <p:cNvPr id="183" name="Google Shape;183;p28"/>
          <p:cNvCxnSpPr>
            <a:cxnSpLocks/>
          </p:cNvCxnSpPr>
          <p:nvPr/>
        </p:nvCxnSpPr>
        <p:spPr>
          <a:xfrm>
            <a:off x="4571999" y="2301574"/>
            <a:ext cx="0" cy="54035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" name="Google Shape;183;p28">
            <a:extLst>
              <a:ext uri="{FF2B5EF4-FFF2-40B4-BE49-F238E27FC236}">
                <a16:creationId xmlns:a16="http://schemas.microsoft.com/office/drawing/2014/main" id="{4067401F-0F4F-5147-6CBC-8E0458BB85BF}"/>
              </a:ext>
            </a:extLst>
          </p:cNvPr>
          <p:cNvCxnSpPr>
            <a:cxnSpLocks/>
          </p:cNvCxnSpPr>
          <p:nvPr/>
        </p:nvCxnSpPr>
        <p:spPr>
          <a:xfrm>
            <a:off x="4582633" y="3462099"/>
            <a:ext cx="0" cy="54035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EF39309-553C-D9E1-0CC8-23776AEDE74B}"/>
              </a:ext>
            </a:extLst>
          </p:cNvPr>
          <p:cNvSpPr txBox="1"/>
          <p:nvPr/>
        </p:nvSpPr>
        <p:spPr>
          <a:xfrm>
            <a:off x="1602905" y="4154673"/>
            <a:ext cx="5938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+mj-lt"/>
              </a:rPr>
              <a:t>Il nuovo stato non è condizionato da quanto accaduto in precedenza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title"/>
          </p:nvPr>
        </p:nvSpPr>
        <p:spPr>
          <a:xfrm>
            <a:off x="232850" y="745897"/>
            <a:ext cx="39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solidFill>
                  <a:schemeClr val="tx1"/>
                </a:solidFill>
                <a:latin typeface="+mj-lt"/>
              </a:rPr>
              <a:t>caso della singola misura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1" name="Google Shape;191;p29"/>
          <p:cNvSpPr txBox="1">
            <a:spLocks noGrp="1"/>
          </p:cNvSpPr>
          <p:nvPr>
            <p:ph type="body" idx="1"/>
          </p:nvPr>
        </p:nvSpPr>
        <p:spPr>
          <a:xfrm>
            <a:off x="572099" y="4279939"/>
            <a:ext cx="3999900" cy="8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" dirty="0">
                <a:solidFill>
                  <a:schemeClr val="dk1"/>
                </a:solidFill>
                <a:latin typeface="+mj-lt"/>
              </a:rPr>
              <a:t>La probabilità decade esponenzialmente </a:t>
            </a:r>
            <a:endParaRPr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192" name="Google Shape;192;p29"/>
          <p:cNvSpPr txBox="1">
            <a:spLocks noGrp="1"/>
          </p:cNvSpPr>
          <p:nvPr>
            <p:ph type="body" idx="2"/>
          </p:nvPr>
        </p:nvSpPr>
        <p:spPr>
          <a:xfrm>
            <a:off x="5034158" y="4279939"/>
            <a:ext cx="3999900" cy="7492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 una misura e quella successiva il sistema evolve con un andamento esponenziale, ma ad ogni misura ritorno nuovamente nello stato iniziale</a:t>
            </a:r>
            <a:endParaRPr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3" name="Google Shape;193;p29"/>
          <p:cNvSpPr txBox="1"/>
          <p:nvPr/>
        </p:nvSpPr>
        <p:spPr>
          <a:xfrm>
            <a:off x="4740300" y="747547"/>
            <a:ext cx="4403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 dirty="0">
                <a:solidFill>
                  <a:schemeClr val="tx1"/>
                </a:solidFill>
                <a:latin typeface="+mj-lt"/>
              </a:rPr>
              <a:t>caso di n misure consecutive</a:t>
            </a:r>
            <a:endParaRPr sz="25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992" y="1442672"/>
            <a:ext cx="8018015" cy="274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>
            <a:spLocks noGrp="1"/>
          </p:cNvSpPr>
          <p:nvPr>
            <p:ph type="title"/>
          </p:nvPr>
        </p:nvSpPr>
        <p:spPr>
          <a:xfrm>
            <a:off x="311700" y="902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dirty="0">
                <a:solidFill>
                  <a:schemeClr val="tx1"/>
                </a:solidFill>
                <a:latin typeface="+mj-lt"/>
              </a:rPr>
              <a:t>QUANTUM ZENO EFFECT</a:t>
            </a:r>
            <a:endParaRPr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0" name="Google Shape;200;p30"/>
          <p:cNvSpPr txBox="1">
            <a:spLocks noGrp="1"/>
          </p:cNvSpPr>
          <p:nvPr>
            <p:ph type="body" idx="1"/>
          </p:nvPr>
        </p:nvSpPr>
        <p:spPr>
          <a:xfrm>
            <a:off x="4572000" y="2183317"/>
            <a:ext cx="4299600" cy="15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" dirty="0">
                <a:solidFill>
                  <a:schemeClr val="dk1"/>
                </a:solidFill>
                <a:latin typeface="+mj-lt"/>
              </a:rPr>
              <a:t>Abbiamo </a:t>
            </a:r>
            <a:r>
              <a:rPr lang="it" dirty="0">
                <a:solidFill>
                  <a:schemeClr val="tx1"/>
                </a:solidFill>
                <a:latin typeface="+mj-lt"/>
              </a:rPr>
              <a:t>dimostrato teoricamente l’effetto studiato da Zenone ossia: </a:t>
            </a:r>
            <a:r>
              <a:rPr lang="it-IT" dirty="0">
                <a:solidFill>
                  <a:schemeClr val="tx1"/>
                </a:solidFill>
                <a:latin typeface="+mj-lt"/>
              </a:rPr>
              <a:t>impedire attraverso un processo di misure frequenti la transizione fra diversi stati quantici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007" y="1616308"/>
            <a:ext cx="3760381" cy="3008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13CC38-768C-3C44-4D93-DA322E4C6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44755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>
                <a:latin typeface="+mj-lt"/>
              </a:rPr>
              <a:t>Similitudine della teiera: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3CD80CF-A9C2-B204-ED07-0A04EFD47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696" y="1690577"/>
            <a:ext cx="2384608" cy="298076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C6290E0-197C-7465-8D1B-9BB3EC37037D}"/>
              </a:ext>
            </a:extLst>
          </p:cNvPr>
          <p:cNvSpPr txBox="1"/>
          <p:nvPr/>
        </p:nvSpPr>
        <p:spPr>
          <a:xfrm>
            <a:off x="510363" y="2179675"/>
            <a:ext cx="208398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+mj-lt"/>
              </a:rPr>
              <a:t>Autostati:</a:t>
            </a:r>
          </a:p>
          <a:p>
            <a:endParaRPr lang="it-IT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latin typeface="+mj-lt"/>
              </a:rPr>
              <a:t>Caldo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latin typeface="+mj-lt"/>
              </a:rPr>
              <a:t>freddo</a:t>
            </a:r>
          </a:p>
          <a:p>
            <a:endParaRPr lang="it-IT" dirty="0">
              <a:latin typeface="+mj-lt"/>
            </a:endParaRPr>
          </a:p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D7B0BD7-1D8E-FBF8-C5CF-181422C1E327}"/>
              </a:ext>
            </a:extLst>
          </p:cNvPr>
          <p:cNvSpPr txBox="1"/>
          <p:nvPr/>
        </p:nvSpPr>
        <p:spPr>
          <a:xfrm>
            <a:off x="6124353" y="2226850"/>
            <a:ext cx="25092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+mj-lt"/>
              </a:rPr>
              <a:t>Stato misto:</a:t>
            </a:r>
          </a:p>
          <a:p>
            <a:endParaRPr lang="it-IT" dirty="0">
              <a:latin typeface="+mj-lt"/>
            </a:endParaRPr>
          </a:p>
          <a:p>
            <a:endParaRPr lang="it-IT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latin typeface="+mj-lt"/>
              </a:rPr>
              <a:t>Tiepida</a:t>
            </a:r>
          </a:p>
        </p:txBody>
      </p:sp>
    </p:spTree>
    <p:extLst>
      <p:ext uri="{BB962C8B-B14F-4D97-AF65-F5344CB8AC3E}">
        <p14:creationId xmlns:p14="http://schemas.microsoft.com/office/powerpoint/2010/main" val="2085509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65791739-6318-024B-FFEE-668A01D543B6}"/>
              </a:ext>
            </a:extLst>
          </p:cNvPr>
          <p:cNvSpPr txBox="1"/>
          <p:nvPr/>
        </p:nvSpPr>
        <p:spPr>
          <a:xfrm>
            <a:off x="2222205" y="856613"/>
            <a:ext cx="46995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 A.C</a:t>
            </a:r>
          </a:p>
          <a:p>
            <a:pPr algn="ctr"/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Parmenide e Zenone</a:t>
            </a:r>
            <a:r>
              <a:rPr lang="it-IT" sz="2800" dirty="0"/>
              <a:t> 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E8214DA-626D-5066-EF50-213AA15B11A6}"/>
              </a:ext>
            </a:extLst>
          </p:cNvPr>
          <p:cNvSpPr txBox="1"/>
          <p:nvPr/>
        </p:nvSpPr>
        <p:spPr>
          <a:xfrm>
            <a:off x="3272648" y="1810720"/>
            <a:ext cx="2598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Paradossi sulla non esistenza del movimento: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318083B-D744-47F5-DB98-A7BA183A1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5187" y="2443136"/>
            <a:ext cx="3753626" cy="214854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0021374-C894-1440-7A3D-ED16394E8991}"/>
              </a:ext>
            </a:extLst>
          </p:cNvPr>
          <p:cNvSpPr txBox="1"/>
          <p:nvPr/>
        </p:nvSpPr>
        <p:spPr>
          <a:xfrm>
            <a:off x="276446" y="3178892"/>
            <a:ext cx="2105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/>
              <a:t>Achille e la tartaruga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3888E48-16A9-4C3C-AD91-B21015E18C4E}"/>
              </a:ext>
            </a:extLst>
          </p:cNvPr>
          <p:cNvSpPr txBox="1"/>
          <p:nvPr/>
        </p:nvSpPr>
        <p:spPr>
          <a:xfrm>
            <a:off x="6921795" y="3209629"/>
            <a:ext cx="1816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/>
              <a:t>Freccia scagliata</a:t>
            </a: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>
            <a:spLocks noGrp="1"/>
          </p:cNvSpPr>
          <p:nvPr>
            <p:ph type="title"/>
          </p:nvPr>
        </p:nvSpPr>
        <p:spPr>
          <a:xfrm>
            <a:off x="112946" y="846675"/>
            <a:ext cx="8566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latin typeface="+mj-lt"/>
              </a:rPr>
              <a:t>                                    Verifiche sperimentali   </a:t>
            </a:r>
            <a:endParaRPr dirty="0">
              <a:latin typeface="+mj-lt"/>
            </a:endParaRPr>
          </a:p>
        </p:txBody>
      </p:sp>
      <p:sp>
        <p:nvSpPr>
          <p:cNvPr id="208" name="Google Shape;208;p31"/>
          <p:cNvSpPr txBox="1">
            <a:spLocks noGrp="1"/>
          </p:cNvSpPr>
          <p:nvPr>
            <p:ph type="body" idx="1"/>
          </p:nvPr>
        </p:nvSpPr>
        <p:spPr>
          <a:xfrm>
            <a:off x="646700" y="1793170"/>
            <a:ext cx="3117300" cy="4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000" dirty="0">
                <a:solidFill>
                  <a:schemeClr val="dk1"/>
                </a:solidFill>
                <a:latin typeface="+mj-lt"/>
              </a:rPr>
              <a:t>esperimento di Peres (1997)</a:t>
            </a:r>
            <a:endParaRPr sz="1000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209" name="Google Shape;209;p31"/>
          <p:cNvSpPr txBox="1"/>
          <p:nvPr/>
        </p:nvSpPr>
        <p:spPr>
          <a:xfrm>
            <a:off x="5379950" y="1778620"/>
            <a:ext cx="33009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dirty="0">
                <a:solidFill>
                  <a:schemeClr val="dk1"/>
                </a:solidFill>
                <a:latin typeface="+mj-lt"/>
              </a:rPr>
              <a:t>esperimento di Itano (1990)</a:t>
            </a:r>
            <a:endParaRPr sz="1000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210" name="Google Shape;210;p31"/>
          <p:cNvSpPr txBox="1"/>
          <p:nvPr/>
        </p:nvSpPr>
        <p:spPr>
          <a:xfrm>
            <a:off x="673100" y="2751495"/>
            <a:ext cx="3064500" cy="21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dirty="0">
                <a:solidFill>
                  <a:schemeClr val="dk1"/>
                </a:solidFill>
                <a:latin typeface="+mj-lt"/>
              </a:rPr>
              <a:t>polarizzazione della luce</a:t>
            </a:r>
            <a:endParaRPr sz="1800" dirty="0">
              <a:solidFill>
                <a:schemeClr val="dk1"/>
              </a:solidFill>
              <a:latin typeface="+mj-lt"/>
            </a:endParaRPr>
          </a:p>
        </p:txBody>
      </p:sp>
      <p:cxnSp>
        <p:nvCxnSpPr>
          <p:cNvPr id="211" name="Google Shape;211;p31"/>
          <p:cNvCxnSpPr>
            <a:endCxn id="210" idx="0"/>
          </p:cNvCxnSpPr>
          <p:nvPr/>
        </p:nvCxnSpPr>
        <p:spPr>
          <a:xfrm flipH="1">
            <a:off x="2205350" y="2256195"/>
            <a:ext cx="900" cy="49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12" name="Google Shape;21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278" y="3424545"/>
            <a:ext cx="3793043" cy="150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1"/>
          <p:cNvSpPr txBox="1"/>
          <p:nvPr/>
        </p:nvSpPr>
        <p:spPr>
          <a:xfrm>
            <a:off x="5379950" y="2751495"/>
            <a:ext cx="3117300" cy="6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dirty="0">
                <a:solidFill>
                  <a:schemeClr val="dk1"/>
                </a:solidFill>
                <a:latin typeface="+mj-lt"/>
              </a:rPr>
              <a:t>atomi di Berillio ionizzati</a:t>
            </a:r>
            <a:endParaRPr sz="1800" dirty="0">
              <a:solidFill>
                <a:schemeClr val="dk1"/>
              </a:solidFill>
              <a:latin typeface="+mj-lt"/>
            </a:endParaRPr>
          </a:p>
        </p:txBody>
      </p:sp>
      <p:pic>
        <p:nvPicPr>
          <p:cNvPr id="214" name="Google Shape;21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9950" y="3201120"/>
            <a:ext cx="3048000" cy="1504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" name="Google Shape;215;p31"/>
          <p:cNvCxnSpPr>
            <a:endCxn id="213" idx="0"/>
          </p:cNvCxnSpPr>
          <p:nvPr/>
        </p:nvCxnSpPr>
        <p:spPr>
          <a:xfrm>
            <a:off x="6929300" y="2230995"/>
            <a:ext cx="9300" cy="52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" name="Google Shape;216;p31"/>
          <p:cNvCxnSpPr>
            <a:endCxn id="208" idx="0"/>
          </p:cNvCxnSpPr>
          <p:nvPr/>
        </p:nvCxnSpPr>
        <p:spPr>
          <a:xfrm flipH="1">
            <a:off x="2205350" y="1348570"/>
            <a:ext cx="1144800" cy="44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" name="Google Shape;217;p31"/>
          <p:cNvCxnSpPr>
            <a:endCxn id="209" idx="0"/>
          </p:cNvCxnSpPr>
          <p:nvPr/>
        </p:nvCxnSpPr>
        <p:spPr>
          <a:xfrm>
            <a:off x="5458700" y="1309120"/>
            <a:ext cx="1571700" cy="46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DA81E15-B984-159E-0478-13E3619CF6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86"/>
          <a:stretch/>
        </p:blipFill>
        <p:spPr>
          <a:xfrm>
            <a:off x="4293527" y="891593"/>
            <a:ext cx="4538773" cy="426254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740E08FB-3B9C-BA02-E5CD-849BBDF5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880960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it-IT" dirty="0">
                <a:latin typeface="+mj-lt"/>
              </a:rPr>
              <a:t>Ricetta per studiare il Quantum Zeno </a:t>
            </a:r>
            <a:r>
              <a:rPr lang="it-IT" dirty="0" err="1">
                <a:latin typeface="+mj-lt"/>
              </a:rPr>
              <a:t>effect</a:t>
            </a:r>
            <a:endParaRPr lang="it-IT" dirty="0"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EBB807DE-C167-D4E4-DADB-31725431581C}"/>
                  </a:ext>
                </a:extLst>
              </p14:cNvPr>
              <p14:cNvContentPartPr/>
              <p14:nvPr/>
            </p14:nvContentPartPr>
            <p14:xfrm>
              <a:off x="4599452" y="2381249"/>
              <a:ext cx="988920" cy="708480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EBB807DE-C167-D4E4-DADB-31725431581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36452" y="2318249"/>
                <a:ext cx="1114560" cy="83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FDAEE32B-194B-A9F6-44B2-48CE9ED04E06}"/>
                  </a:ext>
                </a:extLst>
              </p14:cNvPr>
              <p14:cNvContentPartPr/>
              <p14:nvPr/>
            </p14:nvContentPartPr>
            <p14:xfrm>
              <a:off x="138699" y="2993144"/>
              <a:ext cx="1216825" cy="58269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FDAEE32B-194B-A9F6-44B2-48CE9ED04E0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473" y="2930121"/>
                <a:ext cx="1342915" cy="7083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A07977E7-6D8F-1E8D-B2D5-3CEC56D3A3F9}"/>
                  </a:ext>
                </a:extLst>
              </p14:cNvPr>
              <p14:cNvContentPartPr/>
              <p14:nvPr/>
            </p14:nvContentPartPr>
            <p14:xfrm>
              <a:off x="4684052" y="3327329"/>
              <a:ext cx="1233720" cy="27756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A07977E7-6D8F-1E8D-B2D5-3CEC56D3A3F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21412" y="3264689"/>
                <a:ext cx="135936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D3D14861-61F6-ADA9-6166-4BA67C9A4D54}"/>
                  </a:ext>
                </a:extLst>
              </p14:cNvPr>
              <p14:cNvContentPartPr/>
              <p14:nvPr/>
            </p14:nvContentPartPr>
            <p14:xfrm>
              <a:off x="4433492" y="1393409"/>
              <a:ext cx="1449000" cy="18756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D3D14861-61F6-ADA9-6166-4BA67C9A4D5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70492" y="1330409"/>
                <a:ext cx="157464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16558CC8-3B0A-491D-F65A-633206BA0D3C}"/>
                  </a:ext>
                </a:extLst>
              </p14:cNvPr>
              <p14:cNvContentPartPr/>
              <p14:nvPr/>
            </p14:nvContentPartPr>
            <p14:xfrm>
              <a:off x="5900492" y="4008089"/>
              <a:ext cx="684000" cy="24012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16558CC8-3B0A-491D-F65A-633206BA0D3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37852" y="3945449"/>
                <a:ext cx="809640" cy="36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uppo 17">
            <a:extLst>
              <a:ext uri="{FF2B5EF4-FFF2-40B4-BE49-F238E27FC236}">
                <a16:creationId xmlns:a16="http://schemas.microsoft.com/office/drawing/2014/main" id="{F6BC43CD-A3BD-F355-7CF5-611715350C35}"/>
              </a:ext>
            </a:extLst>
          </p:cNvPr>
          <p:cNvGrpSpPr/>
          <p:nvPr/>
        </p:nvGrpSpPr>
        <p:grpSpPr>
          <a:xfrm>
            <a:off x="6974372" y="4518569"/>
            <a:ext cx="1068840" cy="191880"/>
            <a:chOff x="6974372" y="4518569"/>
            <a:chExt cx="1068840" cy="19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4A4DE29A-4D0C-3DF6-A9F5-DF0633889DCC}"/>
                    </a:ext>
                  </a:extLst>
                </p14:cNvPr>
                <p14:cNvContentPartPr/>
                <p14:nvPr/>
              </p14:nvContentPartPr>
              <p14:xfrm>
                <a:off x="6974372" y="4518569"/>
                <a:ext cx="1068840" cy="38520"/>
              </p14:xfrm>
            </p:contentPart>
          </mc:Choice>
          <mc:Fallback xmlns=""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4A4DE29A-4D0C-3DF6-A9F5-DF0633889DC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911732" y="4455929"/>
                  <a:ext cx="11944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1B4BD830-4F3D-3900-A289-69CC5356CDEC}"/>
                    </a:ext>
                  </a:extLst>
                </p14:cNvPr>
                <p14:cNvContentPartPr/>
                <p14:nvPr/>
              </p14:nvContentPartPr>
              <p14:xfrm>
                <a:off x="7143932" y="4687769"/>
                <a:ext cx="660240" cy="22680"/>
              </p14:xfrm>
            </p:contentPart>
          </mc:Choice>
          <mc:Fallback xmlns="">
            <p:pic>
              <p:nvPicPr>
                <p:cNvPr id="17" name="Input penna 16">
                  <a:extLst>
                    <a:ext uri="{FF2B5EF4-FFF2-40B4-BE49-F238E27FC236}">
                      <a16:creationId xmlns:a16="http://schemas.microsoft.com/office/drawing/2014/main" id="{1B4BD830-4F3D-3900-A289-69CC5356CDE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081292" y="4625129"/>
                  <a:ext cx="785880" cy="14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60D20481-39DE-E4B3-948A-8608EBAD6E42}"/>
                  </a:ext>
                </a:extLst>
              </p14:cNvPr>
              <p14:cNvContentPartPr/>
              <p14:nvPr/>
            </p14:nvContentPartPr>
            <p14:xfrm>
              <a:off x="5369132" y="1658009"/>
              <a:ext cx="617400" cy="39528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60D20481-39DE-E4B3-948A-8608EBAD6E4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306132" y="1595369"/>
                <a:ext cx="743040" cy="52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uppo 20">
            <a:extLst>
              <a:ext uri="{FF2B5EF4-FFF2-40B4-BE49-F238E27FC236}">
                <a16:creationId xmlns:a16="http://schemas.microsoft.com/office/drawing/2014/main" id="{03605CE0-05F7-C157-8DD1-3BAC92DE2674}"/>
              </a:ext>
            </a:extLst>
          </p:cNvPr>
          <p:cNvGrpSpPr/>
          <p:nvPr/>
        </p:nvGrpSpPr>
        <p:grpSpPr>
          <a:xfrm>
            <a:off x="4397492" y="2409689"/>
            <a:ext cx="1579680" cy="639000"/>
            <a:chOff x="4397492" y="2409689"/>
            <a:chExt cx="1579680" cy="63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" name="Input penna 3">
                  <a:extLst>
                    <a:ext uri="{FF2B5EF4-FFF2-40B4-BE49-F238E27FC236}">
                      <a16:creationId xmlns:a16="http://schemas.microsoft.com/office/drawing/2014/main" id="{AE4DF542-0445-1073-C6F7-DC400FFD345D}"/>
                    </a:ext>
                  </a:extLst>
                </p14:cNvPr>
                <p14:cNvContentPartPr/>
                <p14:nvPr/>
              </p14:nvContentPartPr>
              <p14:xfrm>
                <a:off x="4646972" y="2745929"/>
                <a:ext cx="690480" cy="302760"/>
              </p14:xfrm>
            </p:contentPart>
          </mc:Choice>
          <mc:Fallback xmlns="">
            <p:pic>
              <p:nvPicPr>
                <p:cNvPr id="4" name="Input penna 3">
                  <a:extLst>
                    <a:ext uri="{FF2B5EF4-FFF2-40B4-BE49-F238E27FC236}">
                      <a16:creationId xmlns:a16="http://schemas.microsoft.com/office/drawing/2014/main" id="{AE4DF542-0445-1073-C6F7-DC400FFD345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584332" y="2682929"/>
                  <a:ext cx="81612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" name="Input penna 4">
                  <a:extLst>
                    <a:ext uri="{FF2B5EF4-FFF2-40B4-BE49-F238E27FC236}">
                      <a16:creationId xmlns:a16="http://schemas.microsoft.com/office/drawing/2014/main" id="{0A1B32F2-4CDB-4ADC-B1C6-3DB27F88E435}"/>
                    </a:ext>
                  </a:extLst>
                </p14:cNvPr>
                <p14:cNvContentPartPr/>
                <p14:nvPr/>
              </p14:nvContentPartPr>
              <p14:xfrm>
                <a:off x="4397492" y="2409689"/>
                <a:ext cx="521640" cy="484920"/>
              </p14:xfrm>
            </p:contentPart>
          </mc:Choice>
          <mc:Fallback xmlns="">
            <p:pic>
              <p:nvPicPr>
                <p:cNvPr id="5" name="Input penna 4">
                  <a:extLst>
                    <a:ext uri="{FF2B5EF4-FFF2-40B4-BE49-F238E27FC236}">
                      <a16:creationId xmlns:a16="http://schemas.microsoft.com/office/drawing/2014/main" id="{0A1B32F2-4CDB-4ADC-B1C6-3DB27F88E43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334492" y="2346689"/>
                  <a:ext cx="647280" cy="61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D7ACE74A-4698-04C6-7E4E-2D582E9A411D}"/>
                    </a:ext>
                  </a:extLst>
                </p14:cNvPr>
                <p14:cNvContentPartPr/>
                <p14:nvPr/>
              </p14:nvContentPartPr>
              <p14:xfrm>
                <a:off x="5656412" y="2659889"/>
                <a:ext cx="320760" cy="16848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D7ACE74A-4698-04C6-7E4E-2D582E9A411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593412" y="2596889"/>
                  <a:ext cx="446400" cy="29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9C0D8394-18F8-0B4D-0833-1CE65DA2344D}"/>
                  </a:ext>
                </a:extLst>
              </p14:cNvPr>
              <p14:cNvContentPartPr/>
              <p14:nvPr/>
            </p14:nvContentPartPr>
            <p14:xfrm>
              <a:off x="5826332" y="3251369"/>
              <a:ext cx="70200" cy="6624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9C0D8394-18F8-0B4D-0833-1CE65DA2344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763332" y="3188369"/>
                <a:ext cx="19584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2BA8BE4B-9064-B8B7-22DF-5552C3A18455}"/>
                  </a:ext>
                </a:extLst>
              </p14:cNvPr>
              <p14:cNvContentPartPr/>
              <p14:nvPr/>
            </p14:nvContentPartPr>
            <p14:xfrm>
              <a:off x="6456692" y="3795329"/>
              <a:ext cx="156600" cy="12960"/>
            </p14:xfrm>
          </p:contentPart>
        </mc:Choice>
        <mc:Fallback xmlns=""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2BA8BE4B-9064-B8B7-22DF-5552C3A1845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394052" y="3732329"/>
                <a:ext cx="28224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C9243D6E-EC54-57F6-F75B-F15F7A7E4379}"/>
                  </a:ext>
                </a:extLst>
              </p14:cNvPr>
              <p14:cNvContentPartPr/>
              <p14:nvPr/>
            </p14:nvContentPartPr>
            <p14:xfrm>
              <a:off x="7605452" y="4365569"/>
              <a:ext cx="18000" cy="78840"/>
            </p14:xfrm>
          </p:contentPart>
        </mc:Choice>
        <mc:Fallback xmlns=""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C9243D6E-EC54-57F6-F75B-F15F7A7E437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542812" y="4302569"/>
                <a:ext cx="143640" cy="204480"/>
              </a:xfrm>
              <a:prstGeom prst="rect">
                <a:avLst/>
              </a:prstGeom>
            </p:spPr>
          </p:pic>
        </mc:Fallback>
      </mc:AlternateContent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A36B3E96-390A-C538-1A50-B36B073A9AE2}"/>
              </a:ext>
            </a:extLst>
          </p:cNvPr>
          <p:cNvCxnSpPr>
            <a:cxnSpLocks/>
          </p:cNvCxnSpPr>
          <p:nvPr/>
        </p:nvCxnSpPr>
        <p:spPr>
          <a:xfrm flipH="1" flipV="1">
            <a:off x="2167869" y="1891120"/>
            <a:ext cx="3840070" cy="193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9E5E0A73-176C-54A1-FC00-8B88319A34E9}"/>
              </a:ext>
            </a:extLst>
          </p:cNvPr>
          <p:cNvSpPr txBox="1"/>
          <p:nvPr/>
        </p:nvSpPr>
        <p:spPr>
          <a:xfrm>
            <a:off x="476071" y="2318100"/>
            <a:ext cx="2856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+mj-lt"/>
              </a:rPr>
              <a:t>Sistema dove può avvenire la </a:t>
            </a:r>
            <a:r>
              <a:rPr lang="it-IT" sz="1200" dirty="0" err="1">
                <a:latin typeface="+mj-lt"/>
              </a:rPr>
              <a:t>decoerenza</a:t>
            </a:r>
            <a:r>
              <a:rPr lang="it-IT" sz="1200" dirty="0">
                <a:latin typeface="+mj-lt"/>
              </a:rPr>
              <a:t> dello stato iniziale</a:t>
            </a:r>
          </a:p>
          <a:p>
            <a:pPr algn="ctr"/>
            <a:r>
              <a:rPr lang="it-IT" sz="1200" dirty="0">
                <a:latin typeface="+mj-lt"/>
              </a:rPr>
              <a:t>=</a:t>
            </a:r>
          </a:p>
          <a:p>
            <a:r>
              <a:rPr lang="it-IT" sz="1200" dirty="0">
                <a:latin typeface="+mj-lt"/>
              </a:rPr>
              <a:t>Le varie misure sono indipendenti</a:t>
            </a:r>
          </a:p>
        </p:txBody>
      </p: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1EA77CDC-321B-0442-5A55-00CDE9729693}"/>
              </a:ext>
            </a:extLst>
          </p:cNvPr>
          <p:cNvCxnSpPr>
            <a:cxnSpLocks/>
          </p:cNvCxnSpPr>
          <p:nvPr/>
        </p:nvCxnSpPr>
        <p:spPr>
          <a:xfrm flipH="1">
            <a:off x="2838893" y="2648004"/>
            <a:ext cx="32063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51A1A83D-59C0-8BC2-DCB1-8922EF632228}"/>
              </a:ext>
            </a:extLst>
          </p:cNvPr>
          <p:cNvSpPr txBox="1"/>
          <p:nvPr/>
        </p:nvSpPr>
        <p:spPr>
          <a:xfrm>
            <a:off x="591594" y="1711992"/>
            <a:ext cx="2721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+mj-lt"/>
              </a:rPr>
              <a:t>Setup sperimentale 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54505FCF-5184-0204-ABD7-3C35F1366E86}"/>
              </a:ext>
            </a:extLst>
          </p:cNvPr>
          <p:cNvCxnSpPr/>
          <p:nvPr/>
        </p:nvCxnSpPr>
        <p:spPr>
          <a:xfrm flipH="1">
            <a:off x="2434856" y="3251369"/>
            <a:ext cx="3542316" cy="543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C132B1D-6793-3E8A-6C39-03B99ADA03D4}"/>
              </a:ext>
            </a:extLst>
          </p:cNvPr>
          <p:cNvSpPr txBox="1"/>
          <p:nvPr/>
        </p:nvSpPr>
        <p:spPr>
          <a:xfrm>
            <a:off x="591783" y="3368278"/>
            <a:ext cx="17437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+mj-lt"/>
              </a:rPr>
              <a:t>Modalità di misura dello stato / proiettare nuovamente lo stato sull’autostato iniziale</a:t>
            </a:r>
          </a:p>
          <a:p>
            <a:pPr algn="ctr"/>
            <a:r>
              <a:rPr lang="it-IT" sz="1200" dirty="0">
                <a:latin typeface="+mj-lt"/>
              </a:rPr>
              <a:t>=</a:t>
            </a:r>
          </a:p>
          <a:p>
            <a:r>
              <a:rPr lang="it-IT" sz="1200" dirty="0">
                <a:latin typeface="+mj-lt"/>
              </a:rPr>
              <a:t>Misura secondo la definizione in MQ</a:t>
            </a:r>
          </a:p>
        </p:txBody>
      </p: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DF26416B-9B29-39B2-3C3D-B78A19E60C45}"/>
              </a:ext>
            </a:extLst>
          </p:cNvPr>
          <p:cNvCxnSpPr/>
          <p:nvPr/>
        </p:nvCxnSpPr>
        <p:spPr>
          <a:xfrm flipH="1">
            <a:off x="4992212" y="3795329"/>
            <a:ext cx="1621080" cy="332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64ECE5EE-6D7D-25EF-0ED0-093D361F964A}"/>
              </a:ext>
            </a:extLst>
          </p:cNvPr>
          <p:cNvSpPr txBox="1"/>
          <p:nvPr/>
        </p:nvSpPr>
        <p:spPr>
          <a:xfrm>
            <a:off x="3243509" y="3985769"/>
            <a:ext cx="1994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+mj-lt"/>
              </a:rPr>
              <a:t>Possibilità di reiterare l’esperimento</a:t>
            </a:r>
          </a:p>
          <a:p>
            <a:pPr algn="ctr"/>
            <a:r>
              <a:rPr lang="it-IT" sz="1200" dirty="0">
                <a:latin typeface="+mj-lt"/>
              </a:rPr>
              <a:t>=</a:t>
            </a:r>
          </a:p>
          <a:p>
            <a:r>
              <a:rPr lang="it-IT" sz="1200" dirty="0">
                <a:latin typeface="+mj-lt"/>
              </a:rPr>
              <a:t>Impedisco la </a:t>
            </a:r>
            <a:r>
              <a:rPr lang="it-IT" sz="1200" dirty="0" err="1">
                <a:latin typeface="+mj-lt"/>
              </a:rPr>
              <a:t>decoerenza</a:t>
            </a:r>
            <a:endParaRPr lang="it-IT" sz="1200" dirty="0">
              <a:latin typeface="+mj-lt"/>
            </a:endParaRPr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7B44C2BA-A676-9E2A-219A-3346D9825480}"/>
              </a:ext>
            </a:extLst>
          </p:cNvPr>
          <p:cNvSpPr/>
          <p:nvPr/>
        </p:nvSpPr>
        <p:spPr>
          <a:xfrm>
            <a:off x="6392550" y="1966293"/>
            <a:ext cx="226551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Q.Z.E</a:t>
            </a:r>
          </a:p>
        </p:txBody>
      </p: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3C05C053-5342-B1BA-567B-C67DD231B028}"/>
              </a:ext>
            </a:extLst>
          </p:cNvPr>
          <p:cNvCxnSpPr/>
          <p:nvPr/>
        </p:nvCxnSpPr>
        <p:spPr>
          <a:xfrm flipH="1">
            <a:off x="6584492" y="4248209"/>
            <a:ext cx="1038960" cy="19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FF495BCF-49E2-CB6D-4D0A-B39997558787}"/>
              </a:ext>
            </a:extLst>
          </p:cNvPr>
          <p:cNvSpPr txBox="1"/>
          <p:nvPr/>
        </p:nvSpPr>
        <p:spPr>
          <a:xfrm>
            <a:off x="5124543" y="4294706"/>
            <a:ext cx="1621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+mj-lt"/>
              </a:rPr>
              <a:t>Possibilità di misurare lo stato finale del sistema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C8AAE96-DE07-0F37-172B-EE8EC147BD23}"/>
              </a:ext>
            </a:extLst>
          </p:cNvPr>
          <p:cNvSpPr/>
          <p:nvPr/>
        </p:nvSpPr>
        <p:spPr>
          <a:xfrm>
            <a:off x="591594" y="1658009"/>
            <a:ext cx="1402044" cy="395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AAFD74EA-DFFB-1972-E3AF-D7B2E5CB8169}"/>
              </a:ext>
            </a:extLst>
          </p:cNvPr>
          <p:cNvSpPr/>
          <p:nvPr/>
        </p:nvSpPr>
        <p:spPr>
          <a:xfrm>
            <a:off x="311700" y="2289458"/>
            <a:ext cx="2902495" cy="85963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06B85E29-8969-686B-2CEE-B2631F09119C}"/>
              </a:ext>
            </a:extLst>
          </p:cNvPr>
          <p:cNvSpPr/>
          <p:nvPr/>
        </p:nvSpPr>
        <p:spPr>
          <a:xfrm>
            <a:off x="591594" y="3353566"/>
            <a:ext cx="1724584" cy="1463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20854B64-0628-00A0-EF3A-E7AF75B2897C}"/>
              </a:ext>
            </a:extLst>
          </p:cNvPr>
          <p:cNvSpPr/>
          <p:nvPr/>
        </p:nvSpPr>
        <p:spPr>
          <a:xfrm>
            <a:off x="3184109" y="3897526"/>
            <a:ext cx="1724584" cy="104368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74B44078-C10F-790E-EB38-BFFFFEBBE559}"/>
              </a:ext>
            </a:extLst>
          </p:cNvPr>
          <p:cNvSpPr/>
          <p:nvPr/>
        </p:nvSpPr>
        <p:spPr>
          <a:xfrm>
            <a:off x="5107595" y="4284073"/>
            <a:ext cx="1667876" cy="6463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9D6E37E-FC04-43A0-991D-A23A659DB619}"/>
              </a:ext>
            </a:extLst>
          </p:cNvPr>
          <p:cNvSpPr/>
          <p:nvPr/>
        </p:nvSpPr>
        <p:spPr>
          <a:xfrm>
            <a:off x="6974372" y="880960"/>
            <a:ext cx="1683697" cy="831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5279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CD377F-5AD5-13D2-F5D7-D6CA27653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816754"/>
            <a:ext cx="8520600" cy="572700"/>
          </a:xfrm>
        </p:spPr>
        <p:txBody>
          <a:bodyPr>
            <a:noAutofit/>
          </a:bodyPr>
          <a:lstStyle/>
          <a:p>
            <a:pPr algn="ctr"/>
            <a:r>
              <a:rPr lang="it-IT" sz="6600" dirty="0">
                <a:latin typeface="+mj-lt"/>
              </a:rPr>
              <a:t>Esperimento di Peres</a:t>
            </a:r>
          </a:p>
        </p:txBody>
      </p:sp>
    </p:spTree>
    <p:extLst>
      <p:ext uri="{BB962C8B-B14F-4D97-AF65-F5344CB8AC3E}">
        <p14:creationId xmlns:p14="http://schemas.microsoft.com/office/powerpoint/2010/main" val="1272301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>
            <a:spLocks noGrp="1"/>
          </p:cNvSpPr>
          <p:nvPr>
            <p:ph type="title"/>
          </p:nvPr>
        </p:nvSpPr>
        <p:spPr>
          <a:xfrm>
            <a:off x="311700" y="902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solidFill>
                  <a:schemeClr val="tx1"/>
                </a:solidFill>
                <a:latin typeface="+mj-lt"/>
              </a:rPr>
              <a:t>Esperimento di Peres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3" name="Google Shape;223;p32"/>
          <p:cNvSpPr txBox="1">
            <a:spLocks noGrp="1"/>
          </p:cNvSpPr>
          <p:nvPr>
            <p:ph type="body" idx="1"/>
          </p:nvPr>
        </p:nvSpPr>
        <p:spPr>
          <a:xfrm>
            <a:off x="396760" y="3668576"/>
            <a:ext cx="8520600" cy="13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" dirty="0">
                <a:solidFill>
                  <a:schemeClr val="tx1"/>
                </a:solidFill>
                <a:latin typeface="+mj-lt"/>
              </a:rPr>
              <a:t>D-fruttosio → è una molecola chirale → la luce entra nella vasca con polarizzazione orizzontale, e percorrendo la soluzione cambia la sua polarizzazione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24" name="Google Shape;2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9579" y="996280"/>
            <a:ext cx="4882721" cy="276682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2"/>
          <p:cNvSpPr txBox="1"/>
          <p:nvPr/>
        </p:nvSpPr>
        <p:spPr>
          <a:xfrm>
            <a:off x="504848" y="1690850"/>
            <a:ext cx="2640600" cy="13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dirty="0">
                <a:solidFill>
                  <a:schemeClr val="dk1"/>
                </a:solidFill>
                <a:latin typeface="+mj-lt"/>
              </a:rPr>
              <a:t>vasca di vetro trasparente contenente una </a:t>
            </a:r>
            <a:r>
              <a:rPr lang="it" sz="1800" b="1" dirty="0">
                <a:solidFill>
                  <a:schemeClr val="dk1"/>
                </a:solidFill>
                <a:latin typeface="+mj-lt"/>
              </a:rPr>
              <a:t>soluzione</a:t>
            </a:r>
            <a:r>
              <a:rPr lang="it" sz="1800" dirty="0">
                <a:solidFill>
                  <a:schemeClr val="dk1"/>
                </a:solidFill>
                <a:latin typeface="+mj-lt"/>
              </a:rPr>
              <a:t> di H</a:t>
            </a:r>
            <a:r>
              <a:rPr lang="it" sz="1800" baseline="-25000" dirty="0">
                <a:solidFill>
                  <a:schemeClr val="dk1"/>
                </a:solidFill>
                <a:latin typeface="+mj-lt"/>
              </a:rPr>
              <a:t>2</a:t>
            </a:r>
            <a:r>
              <a:rPr lang="it" sz="1800" dirty="0">
                <a:solidFill>
                  <a:schemeClr val="dk1"/>
                </a:solidFill>
                <a:latin typeface="+mj-lt"/>
              </a:rPr>
              <a:t>O e D-fruttosio</a:t>
            </a:r>
            <a:endParaRPr sz="1800" dirty="0">
              <a:solidFill>
                <a:schemeClr val="dk1"/>
              </a:solidFill>
              <a:latin typeface="+mj-lt"/>
            </a:endParaRPr>
          </a:p>
        </p:txBody>
      </p:sp>
      <p:cxnSp>
        <p:nvCxnSpPr>
          <p:cNvPr id="226" name="Google Shape;226;p32"/>
          <p:cNvCxnSpPr/>
          <p:nvPr/>
        </p:nvCxnSpPr>
        <p:spPr>
          <a:xfrm>
            <a:off x="1519772" y="2845800"/>
            <a:ext cx="0" cy="66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>
            <a:spLocks noGrp="1"/>
          </p:cNvSpPr>
          <p:nvPr>
            <p:ph type="body" idx="1"/>
          </p:nvPr>
        </p:nvSpPr>
        <p:spPr>
          <a:xfrm>
            <a:off x="311700" y="725299"/>
            <a:ext cx="8520600" cy="41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000000"/>
                </a:solidFill>
                <a:latin typeface="+mj-lt"/>
              </a:rPr>
              <a:t>Note:</a:t>
            </a:r>
            <a:endParaRPr dirty="0">
              <a:solidFill>
                <a:srgbClr val="000000"/>
              </a:solidFill>
              <a:latin typeface="+mj-lt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it" sz="1600" dirty="0">
                <a:solidFill>
                  <a:schemeClr val="tx1"/>
                </a:solidFill>
                <a:latin typeface="+mj-lt"/>
              </a:rPr>
              <a:t>la lunghezza L della vasca e la concentrazione dello zucchero sono stati scelti in modo che, se la polarizzazione iniziale è orizzontale, quella dopo un tratto L diventerà verticale:</a:t>
            </a:r>
            <a:endParaRPr sz="1600" dirty="0">
              <a:solidFill>
                <a:schemeClr val="tx1"/>
              </a:solidFill>
              <a:latin typeface="+mj-l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+mj-l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+mj-lt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endParaRPr lang="it" sz="1600" dirty="0">
              <a:solidFill>
                <a:srgbClr val="000000"/>
              </a:solidFill>
              <a:latin typeface="+mj-lt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it" sz="1600" dirty="0">
                <a:solidFill>
                  <a:srgbClr val="000000"/>
                </a:solidFill>
                <a:latin typeface="+mj-lt"/>
              </a:rPr>
              <a:t>La </a:t>
            </a:r>
            <a:r>
              <a:rPr lang="it" sz="1600" dirty="0">
                <a:solidFill>
                  <a:schemeClr val="tx1"/>
                </a:solidFill>
                <a:latin typeface="+mj-lt"/>
              </a:rPr>
              <a:t>rotazione</a:t>
            </a:r>
            <a:r>
              <a:rPr lang="it" sz="1600" dirty="0">
                <a:solidFill>
                  <a:srgbClr val="000000"/>
                </a:solidFill>
                <a:latin typeface="+mj-lt"/>
              </a:rPr>
              <a:t> della polarizzazione causata dalla soluzione è funzione del tratto percorso nella vasca:</a:t>
            </a:r>
            <a:endParaRPr sz="16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232" name="Google Shape;2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548" y="2106383"/>
            <a:ext cx="4294904" cy="614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7023" y="3615071"/>
            <a:ext cx="6389487" cy="1079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>
            <a:spLocks noGrp="1"/>
          </p:cNvSpPr>
          <p:nvPr>
            <p:ph type="title"/>
          </p:nvPr>
        </p:nvSpPr>
        <p:spPr>
          <a:xfrm>
            <a:off x="311700" y="100645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latin typeface="+mj-lt"/>
              </a:rPr>
              <a:t>Obbiettivo dell’esperimento:</a:t>
            </a:r>
            <a:endParaRPr dirty="0">
              <a:latin typeface="+mj-lt"/>
            </a:endParaRPr>
          </a:p>
        </p:txBody>
      </p:sp>
      <p:sp>
        <p:nvSpPr>
          <p:cNvPr id="239" name="Google Shape;239;p34"/>
          <p:cNvSpPr txBox="1">
            <a:spLocks noGrp="1"/>
          </p:cNvSpPr>
          <p:nvPr>
            <p:ph type="body" idx="1"/>
          </p:nvPr>
        </p:nvSpPr>
        <p:spPr>
          <a:xfrm>
            <a:off x="311700" y="1618884"/>
            <a:ext cx="85206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dk1"/>
                </a:solidFill>
                <a:latin typeface="+mj-lt"/>
              </a:rPr>
              <a:t>Sfruttare la rotazione della polarizzazione della luce per applicare la legge di Malus e verificare che polarizzazione finale possiede la luce uscente</a:t>
            </a:r>
            <a:endParaRPr dirty="0">
              <a:solidFill>
                <a:schemeClr val="dk1"/>
              </a:solidFill>
              <a:latin typeface="+mj-lt"/>
            </a:endParaRPr>
          </a:p>
        </p:txBody>
      </p:sp>
      <p:pic>
        <p:nvPicPr>
          <p:cNvPr id="240" name="Google Shape;24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290" y="2401421"/>
            <a:ext cx="6812114" cy="208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>
            <a:spLocks noGrp="1"/>
          </p:cNvSpPr>
          <p:nvPr>
            <p:ph type="title"/>
          </p:nvPr>
        </p:nvSpPr>
        <p:spPr>
          <a:xfrm>
            <a:off x="311700" y="88096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latin typeface="+mj-lt"/>
              </a:rPr>
              <a:t>Sfruttamento dell’effetto Zenone:</a:t>
            </a:r>
            <a:endParaRPr dirty="0">
              <a:latin typeface="+mj-lt"/>
            </a:endParaRPr>
          </a:p>
        </p:txBody>
      </p:sp>
      <p:sp>
        <p:nvSpPr>
          <p:cNvPr id="247" name="Google Shape;247;p35"/>
          <p:cNvSpPr txBox="1">
            <a:spLocks noGrp="1"/>
          </p:cNvSpPr>
          <p:nvPr>
            <p:ph type="body" idx="1"/>
          </p:nvPr>
        </p:nvSpPr>
        <p:spPr>
          <a:xfrm>
            <a:off x="311700" y="1918020"/>
            <a:ext cx="8520600" cy="4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600" dirty="0">
                <a:solidFill>
                  <a:schemeClr val="dk1"/>
                </a:solidFill>
                <a:latin typeface="+mj-lt"/>
              </a:rPr>
              <a:t>si posizionano nella </a:t>
            </a:r>
            <a:r>
              <a:rPr lang="it" sz="1600" dirty="0">
                <a:solidFill>
                  <a:schemeClr val="tx1"/>
                </a:solidFill>
                <a:latin typeface="+mj-lt"/>
              </a:rPr>
              <a:t>vasca N polarizzatori </a:t>
            </a:r>
            <a:r>
              <a:rPr lang="it" sz="1600" dirty="0">
                <a:solidFill>
                  <a:schemeClr val="dk1"/>
                </a:solidFill>
                <a:latin typeface="+mj-lt"/>
              </a:rPr>
              <a:t>orizzontali equidistanti uno dall’altro</a:t>
            </a:r>
            <a:endParaRPr sz="1600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248" name="Google Shape;248;p35"/>
          <p:cNvSpPr txBox="1"/>
          <p:nvPr/>
        </p:nvSpPr>
        <p:spPr>
          <a:xfrm>
            <a:off x="2236650" y="2686920"/>
            <a:ext cx="46707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dirty="0">
                <a:solidFill>
                  <a:schemeClr val="dk1"/>
                </a:solidFill>
                <a:latin typeface="+mn-lt"/>
              </a:rPr>
              <a:t>Cosa cambia?</a:t>
            </a:r>
            <a:endParaRPr sz="1800" dirty="0">
              <a:solidFill>
                <a:srgbClr val="FF0000"/>
              </a:solidFill>
              <a:latin typeface="+mn-lt"/>
            </a:endParaRPr>
          </a:p>
        </p:txBody>
      </p:sp>
      <p:cxnSp>
        <p:nvCxnSpPr>
          <p:cNvPr id="249" name="Google Shape;249;p35"/>
          <p:cNvCxnSpPr>
            <a:cxnSpLocks/>
            <a:stCxn id="247" idx="2"/>
            <a:endCxn id="248" idx="0"/>
          </p:cNvCxnSpPr>
          <p:nvPr/>
        </p:nvCxnSpPr>
        <p:spPr>
          <a:xfrm>
            <a:off x="4572000" y="2371620"/>
            <a:ext cx="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C604275-B33E-D0D6-125C-ECC3FC081B3C}"/>
              </a:ext>
            </a:extLst>
          </p:cNvPr>
          <p:cNvSpPr txBox="1"/>
          <p:nvPr/>
        </p:nvSpPr>
        <p:spPr>
          <a:xfrm>
            <a:off x="946298" y="3402419"/>
            <a:ext cx="7230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Così facendo </a:t>
            </a:r>
            <a:r>
              <a:rPr lang="it-IT" b="1" dirty="0"/>
              <a:t>si sta misurando continuamente lo stato del sistema </a:t>
            </a:r>
            <a:r>
              <a:rPr lang="it-IT" dirty="0"/>
              <a:t>e lo si sta conseguentemente riproiettando sull’autostato iniziale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BD9054F5-0CE0-3A76-D257-C333D9989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802" y="1397407"/>
            <a:ext cx="4066384" cy="1902117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483365B-C1B7-204D-D0E4-1AAA32DBA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802" y="3564009"/>
            <a:ext cx="4572396" cy="101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493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"/>
          <p:cNvSpPr txBox="1">
            <a:spLocks noGrp="1"/>
          </p:cNvSpPr>
          <p:nvPr>
            <p:ph type="title"/>
          </p:nvPr>
        </p:nvSpPr>
        <p:spPr>
          <a:xfrm>
            <a:off x="311700" y="74273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latin typeface="+mj-lt"/>
              </a:rPr>
              <a:t>Che cosa accade nell’esperimento?</a:t>
            </a:r>
            <a:endParaRPr dirty="0">
              <a:latin typeface="+mj-lt"/>
            </a:endParaRPr>
          </a:p>
        </p:txBody>
      </p:sp>
      <p:sp>
        <p:nvSpPr>
          <p:cNvPr id="257" name="Google Shape;257;p36"/>
          <p:cNvSpPr txBox="1">
            <a:spLocks noGrp="1"/>
          </p:cNvSpPr>
          <p:nvPr>
            <p:ph type="body" idx="1"/>
          </p:nvPr>
        </p:nvSpPr>
        <p:spPr>
          <a:xfrm>
            <a:off x="311700" y="1315436"/>
            <a:ext cx="2984393" cy="11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dirty="0">
                <a:solidFill>
                  <a:schemeClr val="tx1"/>
                </a:solidFill>
                <a:latin typeface="+mn-lt"/>
              </a:rPr>
              <a:t>La luce entra nella vasca con un autostato della polarizzazione (</a:t>
            </a:r>
            <a:r>
              <a:rPr lang="it-IT" dirty="0" err="1">
                <a:solidFill>
                  <a:schemeClr val="tx1"/>
                </a:solidFill>
                <a:latin typeface="+mn-lt"/>
              </a:rPr>
              <a:t>polarizz</a:t>
            </a:r>
            <a:r>
              <a:rPr lang="it-IT" dirty="0">
                <a:solidFill>
                  <a:schemeClr val="tx1"/>
                </a:solidFill>
                <a:latin typeface="+mn-lt"/>
              </a:rPr>
              <a:t>. orizzontale)</a:t>
            </a:r>
          </a:p>
        </p:txBody>
      </p:sp>
      <p:sp>
        <p:nvSpPr>
          <p:cNvPr id="258" name="Google Shape;258;p36"/>
          <p:cNvSpPr txBox="1"/>
          <p:nvPr/>
        </p:nvSpPr>
        <p:spPr>
          <a:xfrm>
            <a:off x="5517925" y="1315436"/>
            <a:ext cx="2788500" cy="11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dirty="0">
                <a:solidFill>
                  <a:schemeClr val="tx1"/>
                </a:solidFill>
                <a:latin typeface="+mj-lt"/>
              </a:rPr>
              <a:t>la soluzione è otticamente attiva e fa evolvere lo stato del sistema → cambia la polarizzazione  </a:t>
            </a:r>
            <a:endParaRPr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59" name="Google Shape;259;p36"/>
          <p:cNvSpPr txBox="1"/>
          <p:nvPr/>
        </p:nvSpPr>
        <p:spPr>
          <a:xfrm>
            <a:off x="1985425" y="2939786"/>
            <a:ext cx="4966200" cy="8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dirty="0">
                <a:solidFill>
                  <a:schemeClr val="dk1"/>
                </a:solidFill>
                <a:latin typeface="+mj-lt"/>
              </a:rPr>
              <a:t>facendo una misura con il polarizzatore orizzontale </a:t>
            </a:r>
            <a:r>
              <a:rPr lang="it" sz="1800" b="1" dirty="0">
                <a:solidFill>
                  <a:schemeClr val="tx1"/>
                </a:solidFill>
                <a:latin typeface="+mj-lt"/>
              </a:rPr>
              <a:t>riporto il sistema allo stato iniziale </a:t>
            </a:r>
            <a:endParaRPr sz="1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60" name="Google Shape;260;p36"/>
          <p:cNvSpPr txBox="1"/>
          <p:nvPr/>
        </p:nvSpPr>
        <p:spPr>
          <a:xfrm>
            <a:off x="734100" y="3974335"/>
            <a:ext cx="7675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dirty="0">
                <a:solidFill>
                  <a:schemeClr val="dk1"/>
                </a:solidFill>
                <a:latin typeface="+mj-lt"/>
              </a:rPr>
              <a:t>questo procedimento avviene ripetutamente per tutte le n misure all’interno della vasca  </a:t>
            </a:r>
            <a:endParaRPr sz="1800" dirty="0">
              <a:solidFill>
                <a:schemeClr val="dk1"/>
              </a:solidFill>
              <a:latin typeface="+mj-lt"/>
            </a:endParaRPr>
          </a:p>
        </p:txBody>
      </p:sp>
      <p:cxnSp>
        <p:nvCxnSpPr>
          <p:cNvPr id="261" name="Google Shape;261;p36"/>
          <p:cNvCxnSpPr>
            <a:cxnSpLocks/>
            <a:stCxn id="257" idx="3"/>
            <a:endCxn id="258" idx="1"/>
          </p:cNvCxnSpPr>
          <p:nvPr/>
        </p:nvCxnSpPr>
        <p:spPr>
          <a:xfrm>
            <a:off x="3296093" y="1905236"/>
            <a:ext cx="222183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2" name="Google Shape;262;p36"/>
          <p:cNvCxnSpPr>
            <a:cxnSpLocks/>
            <a:stCxn id="258" idx="2"/>
            <a:endCxn id="259" idx="0"/>
          </p:cNvCxnSpPr>
          <p:nvPr/>
        </p:nvCxnSpPr>
        <p:spPr>
          <a:xfrm flipH="1">
            <a:off x="4468525" y="2495036"/>
            <a:ext cx="2443650" cy="4447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7"/>
          <p:cNvSpPr txBox="1">
            <a:spLocks noGrp="1"/>
          </p:cNvSpPr>
          <p:nvPr>
            <p:ph type="body" idx="1"/>
          </p:nvPr>
        </p:nvSpPr>
        <p:spPr>
          <a:xfrm>
            <a:off x="311700" y="1635750"/>
            <a:ext cx="8520600" cy="9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" dirty="0">
                <a:solidFill>
                  <a:schemeClr val="dk1"/>
                </a:solidFill>
                <a:latin typeface="+mj-lt"/>
              </a:rPr>
              <a:t>Q</a:t>
            </a:r>
            <a:r>
              <a:rPr lang="it" dirty="0">
                <a:solidFill>
                  <a:schemeClr val="tx1"/>
                </a:solidFill>
                <a:latin typeface="+mj-lt"/>
              </a:rPr>
              <a:t>ualunque stato con angolo di polarizzazione </a:t>
            </a:r>
            <a:r>
              <a:rPr lang="it" dirty="0">
                <a:solidFill>
                  <a:schemeClr val="tx1"/>
                </a:solidFill>
                <a:highlight>
                  <a:srgbClr val="FFFFFF"/>
                </a:highlight>
                <a:latin typeface="+mj-lt"/>
              </a:rPr>
              <a:t>ϑ</a:t>
            </a:r>
            <a:r>
              <a:rPr lang="it" dirty="0">
                <a:solidFill>
                  <a:schemeClr val="tx1"/>
                </a:solidFill>
                <a:latin typeface="+mj-lt"/>
              </a:rPr>
              <a:t> </a:t>
            </a:r>
            <a:r>
              <a:rPr lang="it" dirty="0">
                <a:solidFill>
                  <a:schemeClr val="dk1"/>
                </a:solidFill>
                <a:latin typeface="+mj-lt"/>
              </a:rPr>
              <a:t>può essere scritto come una combinazione lineare dei due autostati:</a:t>
            </a:r>
            <a:endParaRPr dirty="0">
              <a:solidFill>
                <a:schemeClr val="dk1"/>
              </a:solidFill>
              <a:latin typeface="+mj-lt"/>
            </a:endParaRPr>
          </a:p>
        </p:txBody>
      </p:sp>
      <p:pic>
        <p:nvPicPr>
          <p:cNvPr id="268" name="Google Shape;26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4325" y="2915825"/>
            <a:ext cx="2084810" cy="142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6976" y="4084203"/>
            <a:ext cx="3477675" cy="5191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F0C6649-515C-FBF2-D360-EFCF50F237B6}"/>
              </a:ext>
            </a:extLst>
          </p:cNvPr>
          <p:cNvSpPr txBox="1"/>
          <p:nvPr/>
        </p:nvSpPr>
        <p:spPr>
          <a:xfrm>
            <a:off x="648586" y="1073888"/>
            <a:ext cx="8091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+mj-lt"/>
              </a:rPr>
              <a:t>Analisi Quantistica</a:t>
            </a:r>
            <a:r>
              <a:rPr lang="it-IT" dirty="0"/>
              <a:t>: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B7A67E6-459E-2BA1-5ACD-6E34FCF3F8B6}"/>
              </a:ext>
            </a:extLst>
          </p:cNvPr>
          <p:cNvSpPr txBox="1"/>
          <p:nvPr/>
        </p:nvSpPr>
        <p:spPr>
          <a:xfrm>
            <a:off x="4396976" y="2417861"/>
            <a:ext cx="2748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+mj-lt"/>
              </a:rPr>
              <a:t>Verticale e Orizzontale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1D8B0C86-9AA8-32A4-D252-2B474F0DEF9B}"/>
                  </a:ext>
                </a:extLst>
              </p:cNvPr>
              <p:cNvSpPr txBox="1"/>
              <p:nvPr/>
            </p:nvSpPr>
            <p:spPr>
              <a:xfrm>
                <a:off x="4396976" y="2682580"/>
                <a:ext cx="3827720" cy="11580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|V&gt;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it-IT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i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 ( |+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&gt; +  |−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&gt; )</m:t>
                    </m:r>
                  </m:oMath>
                </a14:m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|O&gt;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it-IT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i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 ( |+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&gt; −  |−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&gt; )</m:t>
                    </m:r>
                  </m:oMath>
                </a14:m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1D8B0C86-9AA8-32A4-D252-2B474F0DE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976" y="2682580"/>
                <a:ext cx="3827720" cy="1158009"/>
              </a:xfrm>
              <a:prstGeom prst="rect">
                <a:avLst/>
              </a:prstGeom>
              <a:blipFill>
                <a:blip r:embed="rId6"/>
                <a:stretch>
                  <a:fillRect l="-4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2D1D8A63-92AC-783A-83C2-5BCB35221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474" y="3339543"/>
            <a:ext cx="4539295" cy="130282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7F548CD-2BAC-FC72-169D-69F57386A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2219" y="899782"/>
            <a:ext cx="2744971" cy="205872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17F07C82-E3D6-17E1-902E-AE27CA8A47D8}"/>
              </a:ext>
            </a:extLst>
          </p:cNvPr>
          <p:cNvSpPr txBox="1"/>
          <p:nvPr/>
        </p:nvSpPr>
        <p:spPr>
          <a:xfrm>
            <a:off x="616688" y="1190847"/>
            <a:ext cx="375329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+mj-lt"/>
              </a:rPr>
              <a:t>Achille non raggiunge mai la tartaruga.</a:t>
            </a:r>
          </a:p>
          <a:p>
            <a:endParaRPr lang="it-IT" dirty="0">
              <a:latin typeface="+mj-lt"/>
            </a:endParaRPr>
          </a:p>
          <a:p>
            <a:endParaRPr lang="it-IT" dirty="0">
              <a:latin typeface="+mj-lt"/>
            </a:endParaRPr>
          </a:p>
          <a:p>
            <a:r>
              <a:rPr lang="it-IT" dirty="0">
                <a:latin typeface="+mj-lt"/>
              </a:rPr>
              <a:t>Misurando ripetutamente le loro posizioni questi risultano sempre fermi ad una distanza &gt;0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A8CFBFC-D21A-ED9E-4631-12F588A4276B}"/>
              </a:ext>
            </a:extLst>
          </p:cNvPr>
          <p:cNvSpPr txBox="1"/>
          <p:nvPr/>
        </p:nvSpPr>
        <p:spPr>
          <a:xfrm>
            <a:off x="596231" y="3203945"/>
            <a:ext cx="375329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+mj-lt"/>
              </a:rPr>
              <a:t>Facendo misurazioni continue la freccia</a:t>
            </a:r>
          </a:p>
          <a:p>
            <a:r>
              <a:rPr lang="it-IT" dirty="0">
                <a:latin typeface="+mj-lt"/>
              </a:rPr>
              <a:t>risulta ferma.</a:t>
            </a:r>
          </a:p>
          <a:p>
            <a:endParaRPr lang="it-IT" dirty="0">
              <a:latin typeface="+mj-lt"/>
            </a:endParaRPr>
          </a:p>
          <a:p>
            <a:r>
              <a:rPr lang="it-IT" dirty="0">
                <a:latin typeface="+mj-lt"/>
              </a:rPr>
              <a:t>Il moto della freccia sembra fermarsi nel momento in cui faccio misurazioni a distanze temporali </a:t>
            </a:r>
            <a:r>
              <a:rPr lang="it" sz="1400" dirty="0">
                <a:highlight>
                  <a:schemeClr val="lt1"/>
                </a:highlight>
              </a:rPr>
              <a:t>Δt → 0</a:t>
            </a:r>
            <a:endParaRPr lang="it-IT" dirty="0">
              <a:latin typeface="+mj-lt"/>
            </a:endParaRPr>
          </a:p>
          <a:p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929882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248BFB-3152-21C4-E9B0-E468C7270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44755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>
                <a:latin typeface="+mj-lt"/>
              </a:rPr>
              <a:t>Analisi Quantistica:</a:t>
            </a:r>
          </a:p>
        </p:txBody>
      </p:sp>
      <p:sp>
        <p:nvSpPr>
          <p:cNvPr id="270" name="Google Shape;270;p37"/>
          <p:cNvSpPr txBox="1"/>
          <p:nvPr/>
        </p:nvSpPr>
        <p:spPr>
          <a:xfrm>
            <a:off x="529531" y="2226900"/>
            <a:ext cx="85206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800" dirty="0">
                <a:solidFill>
                  <a:schemeClr val="tx1"/>
                </a:solidFill>
                <a:latin typeface="+mj-lt"/>
              </a:rPr>
              <a:t>nel caso di singola misura si calcola la probabilità di ottenere lo stato di polarizzazione orizzontale (stato iniziale nel caso dell'esperimento) se si ha lo stato generico |</a:t>
            </a:r>
            <a:r>
              <a:rPr lang="it" sz="1800" dirty="0">
                <a:solidFill>
                  <a:schemeClr val="tx1"/>
                </a:solidFill>
                <a:highlight>
                  <a:srgbClr val="FFFFFF"/>
                </a:highlight>
                <a:latin typeface="+mj-lt"/>
              </a:rPr>
              <a:t>ϑ</a:t>
            </a:r>
            <a:r>
              <a:rPr lang="it" sz="1800" dirty="0">
                <a:solidFill>
                  <a:schemeClr val="tx1"/>
                </a:solidFill>
                <a:latin typeface="+mj-lt"/>
              </a:rPr>
              <a:t> &gt; :</a:t>
            </a:r>
            <a:endParaRPr sz="18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71" name="Google Shape;27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2322" y="3531265"/>
            <a:ext cx="4079356" cy="828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175718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8"/>
          <p:cNvSpPr txBox="1">
            <a:spLocks noGrp="1"/>
          </p:cNvSpPr>
          <p:nvPr>
            <p:ph type="body" idx="1"/>
          </p:nvPr>
        </p:nvSpPr>
        <p:spPr>
          <a:xfrm>
            <a:off x="250256" y="1766426"/>
            <a:ext cx="8238887" cy="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600" dirty="0">
                <a:solidFill>
                  <a:schemeClr val="tx1"/>
                </a:solidFill>
                <a:latin typeface="+mj-lt"/>
              </a:rPr>
              <a:t>Come abbiamo visto nella parte di analisi teorica nel caso di eventi indipendenti; nel caso di N misure consecutive con distanza l’una dall’altra pari a		, 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600" dirty="0">
                <a:solidFill>
                  <a:schemeClr val="tx1"/>
                </a:solidFill>
                <a:latin typeface="+mj-lt"/>
              </a:rPr>
              <a:t>La probabilità di ottenere una polarizzazione orizzontale alla fine della vasca è data dal prodotto delle probabilità di ogni singola misura: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" dirty="0">
                <a:solidFill>
                  <a:schemeClr val="tx1"/>
                </a:solidFill>
                <a:latin typeface="+mj-lt"/>
              </a:rPr>
              <a:t> 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77" name="Google Shape;27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3368" y="2083955"/>
            <a:ext cx="403061" cy="539629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8"/>
          <p:cNvSpPr txBox="1"/>
          <p:nvPr/>
        </p:nvSpPr>
        <p:spPr>
          <a:xfrm>
            <a:off x="7753998" y="1820726"/>
            <a:ext cx="512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</a:rPr>
              <a:t>,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A8ADF80-EF70-67E6-AD3E-56E3BCBD4D4D}"/>
              </a:ext>
            </a:extLst>
          </p:cNvPr>
          <p:cNvSpPr txBox="1"/>
          <p:nvPr/>
        </p:nvSpPr>
        <p:spPr>
          <a:xfrm>
            <a:off x="616688" y="1063256"/>
            <a:ext cx="8070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+mj-lt"/>
              </a:rPr>
              <a:t>Analisi Quantistica: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A552452-ED0C-BF0F-514F-0E8C48383C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017" y="3222865"/>
            <a:ext cx="7009966" cy="1542193"/>
          </a:xfrm>
          <a:prstGeom prst="rect">
            <a:avLst/>
          </a:prstGeom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FD8A82D9-538E-BE35-F465-EBD88ECD9538}"/>
              </a:ext>
            </a:extLst>
          </p:cNvPr>
          <p:cNvSpPr txBox="1">
            <a:spLocks/>
          </p:cNvSpPr>
          <p:nvPr/>
        </p:nvSpPr>
        <p:spPr>
          <a:xfrm>
            <a:off x="311700" y="944755"/>
            <a:ext cx="8520600" cy="572700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2400" dirty="0">
                <a:latin typeface="+mj-lt"/>
              </a:rPr>
              <a:t>Analisi Quantistica: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0AB56B0-3EBC-8C4B-1880-A61A1C299016}"/>
              </a:ext>
            </a:extLst>
          </p:cNvPr>
          <p:cNvSpPr txBox="1"/>
          <p:nvPr/>
        </p:nvSpPr>
        <p:spPr>
          <a:xfrm>
            <a:off x="457200" y="1521023"/>
            <a:ext cx="8176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+mj-lt"/>
              </a:rPr>
              <a:t>Ottengo applicando le giuste maggiorazioni: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1EC9DFC-1816-3709-4CBF-7FD8CD861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82" y="1977375"/>
            <a:ext cx="8003155" cy="199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176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>
            <a:spLocks noGrp="1"/>
          </p:cNvSpPr>
          <p:nvPr>
            <p:ph type="title"/>
          </p:nvPr>
        </p:nvSpPr>
        <p:spPr>
          <a:xfrm>
            <a:off x="3484569" y="821475"/>
            <a:ext cx="39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latin typeface="+mj-lt"/>
              </a:rPr>
              <a:t>Conclusioni:</a:t>
            </a:r>
            <a:endParaRPr dirty="0">
              <a:latin typeface="+mj-lt"/>
            </a:endParaRPr>
          </a:p>
        </p:txBody>
      </p:sp>
      <p:sp>
        <p:nvSpPr>
          <p:cNvPr id="294" name="Google Shape;294;p40"/>
          <p:cNvSpPr txBox="1">
            <a:spLocks noGrp="1"/>
          </p:cNvSpPr>
          <p:nvPr>
            <p:ph type="body" idx="1"/>
          </p:nvPr>
        </p:nvSpPr>
        <p:spPr>
          <a:xfrm>
            <a:off x="4784653" y="1394175"/>
            <a:ext cx="3999900" cy="14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solidFill>
                  <a:schemeClr val="dk1"/>
                </a:solidFill>
                <a:latin typeface="+mn-lt"/>
              </a:rPr>
              <a:t>la probabilità di riuscire a vedere la luce dopo il secondo polarizzatore è 0:</a:t>
            </a:r>
            <a:endParaRPr dirty="0">
              <a:solidFill>
                <a:schemeClr val="dk1"/>
              </a:solidFill>
              <a:latin typeface="+mn-lt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it" dirty="0">
                <a:solidFill>
                  <a:schemeClr val="dk1"/>
                </a:solidFill>
                <a:latin typeface="+mn-lt"/>
              </a:rPr>
              <a:t>la luce esce con polarizzazione verticale e il polarizzatore è orientato orizzontalmente</a:t>
            </a:r>
            <a:endParaRPr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297" name="Google Shape;297;p40"/>
          <p:cNvSpPr txBox="1"/>
          <p:nvPr/>
        </p:nvSpPr>
        <p:spPr>
          <a:xfrm>
            <a:off x="214644" y="1394175"/>
            <a:ext cx="3951300" cy="7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dirty="0">
                <a:solidFill>
                  <a:schemeClr val="tx1"/>
                </a:solidFill>
                <a:latin typeface="+mj-lt"/>
              </a:rPr>
              <a:t>non facendo misure all’interno della vasca </a:t>
            </a:r>
            <a:endParaRPr sz="18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98" name="Google Shape;298;p40"/>
          <p:cNvCxnSpPr>
            <a:cxnSpLocks/>
          </p:cNvCxnSpPr>
          <p:nvPr/>
        </p:nvCxnSpPr>
        <p:spPr>
          <a:xfrm>
            <a:off x="3402419" y="1966875"/>
            <a:ext cx="95693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0" name="Google Shape;300;p40"/>
          <p:cNvSpPr txBox="1"/>
          <p:nvPr/>
        </p:nvSpPr>
        <p:spPr>
          <a:xfrm>
            <a:off x="3851646" y="2553076"/>
            <a:ext cx="1596300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dirty="0">
                <a:solidFill>
                  <a:schemeClr val="tx1"/>
                </a:solidFill>
              </a:rPr>
              <a:t>P → 0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CDD8BC5-9153-690A-2343-05711728EE1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9636808" y="238075"/>
            <a:ext cx="1396431" cy="431776"/>
          </a:xfrm>
        </p:spPr>
        <p:txBody>
          <a:bodyPr/>
          <a:lstStyle/>
          <a:p>
            <a:endParaRPr lang="it-IT"/>
          </a:p>
        </p:txBody>
      </p:sp>
      <p:sp>
        <p:nvSpPr>
          <p:cNvPr id="7" name="Google Shape;295;p40">
            <a:extLst>
              <a:ext uri="{FF2B5EF4-FFF2-40B4-BE49-F238E27FC236}">
                <a16:creationId xmlns:a16="http://schemas.microsoft.com/office/drawing/2014/main" id="{9CEF07BE-C3FE-C2F0-4054-49BCBA8A6D03}"/>
              </a:ext>
            </a:extLst>
          </p:cNvPr>
          <p:cNvSpPr txBox="1">
            <a:spLocks/>
          </p:cNvSpPr>
          <p:nvPr/>
        </p:nvSpPr>
        <p:spPr>
          <a:xfrm>
            <a:off x="4572000" y="3217183"/>
            <a:ext cx="3999900" cy="14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it-IT" dirty="0">
                <a:solidFill>
                  <a:schemeClr val="tx1"/>
                </a:solidFill>
                <a:latin typeface="+mj-lt"/>
              </a:rPr>
              <a:t>si proietta continuamente lo stato misurato sull’autostato |O&gt;, impedendo al sistema di evolvere.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Font typeface="Arial"/>
              <a:buNone/>
            </a:pPr>
            <a:r>
              <a:rPr lang="it-IT" dirty="0">
                <a:solidFill>
                  <a:schemeClr val="tx1"/>
                </a:solidFill>
                <a:latin typeface="+mj-lt"/>
              </a:rPr>
              <a:t>La probabilità di osservare della luce dopo l’ultimo polarizzatore tende all’unità</a:t>
            </a:r>
          </a:p>
        </p:txBody>
      </p:sp>
      <p:sp>
        <p:nvSpPr>
          <p:cNvPr id="8" name="Google Shape;296;p40">
            <a:extLst>
              <a:ext uri="{FF2B5EF4-FFF2-40B4-BE49-F238E27FC236}">
                <a16:creationId xmlns:a16="http://schemas.microsoft.com/office/drawing/2014/main" id="{6F4470D8-2F55-42DA-6774-7F34E4566D34}"/>
              </a:ext>
            </a:extLst>
          </p:cNvPr>
          <p:cNvSpPr txBox="1"/>
          <p:nvPr/>
        </p:nvSpPr>
        <p:spPr>
          <a:xfrm>
            <a:off x="211923" y="3360491"/>
            <a:ext cx="3999900" cy="7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dirty="0">
                <a:solidFill>
                  <a:schemeClr val="tx1"/>
                </a:solidFill>
                <a:latin typeface="+mj-lt"/>
              </a:rPr>
              <a:t>facendo N misure quasi continue all’interno della vasca</a:t>
            </a:r>
            <a:endParaRPr sz="18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9" name="Google Shape;299;p40">
            <a:extLst>
              <a:ext uri="{FF2B5EF4-FFF2-40B4-BE49-F238E27FC236}">
                <a16:creationId xmlns:a16="http://schemas.microsoft.com/office/drawing/2014/main" id="{6F21D4B0-0BED-2715-90B2-A74E692F879A}"/>
              </a:ext>
            </a:extLst>
          </p:cNvPr>
          <p:cNvCxnSpPr>
            <a:cxnSpLocks/>
          </p:cNvCxnSpPr>
          <p:nvPr/>
        </p:nvCxnSpPr>
        <p:spPr>
          <a:xfrm>
            <a:off x="2808849" y="3855164"/>
            <a:ext cx="1444174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" name="Google Shape;301;p40">
            <a:extLst>
              <a:ext uri="{FF2B5EF4-FFF2-40B4-BE49-F238E27FC236}">
                <a16:creationId xmlns:a16="http://schemas.microsoft.com/office/drawing/2014/main" id="{1E509E2D-A940-94F2-2341-4A76964A954D}"/>
              </a:ext>
            </a:extLst>
          </p:cNvPr>
          <p:cNvSpPr txBox="1"/>
          <p:nvPr/>
        </p:nvSpPr>
        <p:spPr>
          <a:xfrm>
            <a:off x="3851646" y="4390514"/>
            <a:ext cx="1389300" cy="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dirty="0">
                <a:solidFill>
                  <a:schemeClr val="tx1"/>
                </a:solidFill>
              </a:rPr>
              <a:t>P → 1</a:t>
            </a:r>
            <a:endParaRPr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CD377F-5AD5-13D2-F5D7-D6CA27653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816754"/>
            <a:ext cx="8520600" cy="572700"/>
          </a:xfrm>
        </p:spPr>
        <p:txBody>
          <a:bodyPr>
            <a:noAutofit/>
          </a:bodyPr>
          <a:lstStyle/>
          <a:p>
            <a:pPr algn="ctr"/>
            <a:r>
              <a:rPr lang="it-IT" sz="6600" dirty="0">
                <a:latin typeface="+mj-lt"/>
              </a:rPr>
              <a:t>Esperimento di </a:t>
            </a:r>
            <a:r>
              <a:rPr lang="it-IT" sz="6600" dirty="0" err="1">
                <a:latin typeface="+mj-lt"/>
              </a:rPr>
              <a:t>Itano</a:t>
            </a:r>
            <a:endParaRPr lang="it-IT" sz="6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324572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1"/>
          <p:cNvSpPr txBox="1">
            <a:spLocks noGrp="1"/>
          </p:cNvSpPr>
          <p:nvPr>
            <p:ph type="title"/>
          </p:nvPr>
        </p:nvSpPr>
        <p:spPr>
          <a:xfrm>
            <a:off x="151898" y="766421"/>
            <a:ext cx="838115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solidFill>
                  <a:schemeClr val="tx1"/>
                </a:solidFill>
                <a:latin typeface="+mj-lt"/>
              </a:rPr>
              <a:t>Esperimento di Itano 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07" name="Google Shape;307;p41"/>
          <p:cNvSpPr txBox="1">
            <a:spLocks noGrp="1"/>
          </p:cNvSpPr>
          <p:nvPr>
            <p:ph type="body" idx="1"/>
          </p:nvPr>
        </p:nvSpPr>
        <p:spPr>
          <a:xfrm>
            <a:off x="534983" y="1686185"/>
            <a:ext cx="2588400" cy="17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" dirty="0">
                <a:solidFill>
                  <a:schemeClr val="tx1"/>
                </a:solidFill>
                <a:latin typeface="+mj-lt"/>
              </a:rPr>
              <a:t>Il </a:t>
            </a:r>
            <a:r>
              <a:rPr lang="it" b="1" dirty="0">
                <a:solidFill>
                  <a:schemeClr val="tx1"/>
                </a:solidFill>
                <a:latin typeface="+mj-lt"/>
              </a:rPr>
              <a:t>setup sperimentale </a:t>
            </a:r>
            <a:r>
              <a:rPr lang="it" dirty="0">
                <a:solidFill>
                  <a:schemeClr val="tx1"/>
                </a:solidFill>
                <a:latin typeface="+mj-lt"/>
              </a:rPr>
              <a:t>consiste di circa 5000 ioni Be</a:t>
            </a:r>
            <a:r>
              <a:rPr lang="it" baseline="30000" dirty="0">
                <a:solidFill>
                  <a:schemeClr val="tx1"/>
                </a:solidFill>
                <a:latin typeface="+mj-lt"/>
              </a:rPr>
              <a:t>+</a:t>
            </a:r>
            <a:r>
              <a:rPr lang="it" dirty="0">
                <a:solidFill>
                  <a:schemeClr val="tx1"/>
                </a:solidFill>
                <a:latin typeface="+mj-lt"/>
              </a:rPr>
              <a:t> all’interno di una trappola ottica di Penning: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08" name="Google Shape;30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7836" y="1866417"/>
            <a:ext cx="5430251" cy="1396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1"/>
          <p:cNvSpPr txBox="1"/>
          <p:nvPr/>
        </p:nvSpPr>
        <p:spPr>
          <a:xfrm>
            <a:off x="610949" y="3627367"/>
            <a:ext cx="7922100" cy="19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dirty="0">
                <a:solidFill>
                  <a:schemeClr val="tx1"/>
                </a:solidFill>
                <a:latin typeface="+mj-lt"/>
              </a:rPr>
              <a:t>Può essere schematizzata da un cilindro in cui sono contenuti gli ioni e un campo magnetico coassiale. </a:t>
            </a:r>
            <a:endParaRPr sz="1600" dirty="0">
              <a:solidFill>
                <a:schemeClr val="tx1"/>
              </a:solidFill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dirty="0">
                <a:solidFill>
                  <a:schemeClr val="tx1"/>
                </a:solidFill>
                <a:latin typeface="+mj-lt"/>
              </a:rPr>
              <a:t>Alle due estremità sono presenti altri due cilindri posti ad una differenza di potenziale positiva →  gli ioni positivi risultano confinati all’interno del cilindro principale</a:t>
            </a:r>
            <a:endParaRPr sz="16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10" name="Google Shape;310;p41"/>
          <p:cNvCxnSpPr>
            <a:endCxn id="309" idx="0"/>
          </p:cNvCxnSpPr>
          <p:nvPr/>
        </p:nvCxnSpPr>
        <p:spPr>
          <a:xfrm flipH="1">
            <a:off x="4571999" y="3015067"/>
            <a:ext cx="827700" cy="61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9B3F7DC-D68B-E3CD-2FC1-A722AD5DA203}"/>
              </a:ext>
            </a:extLst>
          </p:cNvPr>
          <p:cNvSpPr txBox="1"/>
          <p:nvPr/>
        </p:nvSpPr>
        <p:spPr>
          <a:xfrm>
            <a:off x="4678325" y="1501917"/>
            <a:ext cx="2945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+mj-lt"/>
              </a:rPr>
              <a:t>Sezione della trappola di </a:t>
            </a:r>
            <a:r>
              <a:rPr lang="it-IT" dirty="0" err="1">
                <a:latin typeface="+mj-lt"/>
              </a:rPr>
              <a:t>Penning</a:t>
            </a:r>
            <a:r>
              <a:rPr lang="it-IT" dirty="0">
                <a:latin typeface="+mj-lt"/>
              </a:rPr>
              <a:t>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3"/>
          <p:cNvSpPr txBox="1">
            <a:spLocks noGrp="1"/>
          </p:cNvSpPr>
          <p:nvPr>
            <p:ph type="body" idx="1"/>
          </p:nvPr>
        </p:nvSpPr>
        <p:spPr>
          <a:xfrm>
            <a:off x="232968" y="935081"/>
            <a:ext cx="8678064" cy="1379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" sz="2900" dirty="0">
                <a:solidFill>
                  <a:schemeClr val="dk1"/>
                </a:solidFill>
                <a:latin typeface="+mj-lt"/>
              </a:rPr>
              <a:t>Obbiettivo dell’esperimento: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" sz="2600" dirty="0">
                <a:solidFill>
                  <a:schemeClr val="dk1"/>
                </a:solidFill>
                <a:latin typeface="+mj-lt"/>
              </a:rPr>
              <a:t>Applicare </a:t>
            </a:r>
            <a:r>
              <a:rPr lang="it" sz="2600" dirty="0">
                <a:solidFill>
                  <a:schemeClr val="tx1"/>
                </a:solidFill>
                <a:latin typeface="+mj-lt"/>
              </a:rPr>
              <a:t>una </a:t>
            </a:r>
            <a:r>
              <a:rPr lang="it" sz="2600" b="1" dirty="0">
                <a:solidFill>
                  <a:schemeClr val="tx1"/>
                </a:solidFill>
                <a:latin typeface="+mj-lt"/>
              </a:rPr>
              <a:t>radiofrequenza esterna </a:t>
            </a:r>
            <a:r>
              <a:rPr lang="it" sz="2600" dirty="0">
                <a:solidFill>
                  <a:schemeClr val="tx1"/>
                </a:solidFill>
                <a:latin typeface="+mj-lt"/>
              </a:rPr>
              <a:t>in modo da costringere il sistema ad oscillare tra due stati quantistici, |1&gt; e |2&gt;, per poter porre tutti gli ioni nello stato quantistico desiderato </a:t>
            </a:r>
            <a:endParaRPr sz="2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23" name="Google Shape;323;p43"/>
          <p:cNvSpPr txBox="1"/>
          <p:nvPr/>
        </p:nvSpPr>
        <p:spPr>
          <a:xfrm rot="181">
            <a:off x="1544450" y="2768073"/>
            <a:ext cx="5705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dirty="0">
                <a:solidFill>
                  <a:schemeClr val="dk1"/>
                </a:solidFill>
                <a:latin typeface="+mj-lt"/>
              </a:rPr>
              <a:t>C’è il bisogno di utilizzare un </a:t>
            </a:r>
            <a:r>
              <a:rPr lang="it" sz="1800" b="1" dirty="0">
                <a:solidFill>
                  <a:schemeClr val="dk1"/>
                </a:solidFill>
                <a:latin typeface="+mj-lt"/>
              </a:rPr>
              <a:t>forzante</a:t>
            </a:r>
            <a:r>
              <a:rPr lang="it" sz="1800" dirty="0">
                <a:solidFill>
                  <a:schemeClr val="dk1"/>
                </a:solidFill>
                <a:latin typeface="+mj-lt"/>
              </a:rPr>
              <a:t> esterno perché il sistema non è in grado di fare delle transizioni spontanee tra |1&gt; e |2&gt; e viceversa (stati metastabili).</a:t>
            </a:r>
            <a:endParaRPr sz="1800" dirty="0">
              <a:solidFill>
                <a:schemeClr val="dk1"/>
              </a:solidFill>
              <a:latin typeface="+mj-lt"/>
            </a:endParaRPr>
          </a:p>
        </p:txBody>
      </p:sp>
      <p:cxnSp>
        <p:nvCxnSpPr>
          <p:cNvPr id="324" name="Google Shape;324;p43"/>
          <p:cNvCxnSpPr>
            <a:endCxn id="323" idx="0"/>
          </p:cNvCxnSpPr>
          <p:nvPr/>
        </p:nvCxnSpPr>
        <p:spPr>
          <a:xfrm>
            <a:off x="4374800" y="1906173"/>
            <a:ext cx="22200" cy="86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5" name="Google Shape;325;p43"/>
          <p:cNvSpPr txBox="1"/>
          <p:nvPr/>
        </p:nvSpPr>
        <p:spPr>
          <a:xfrm>
            <a:off x="729150" y="4031627"/>
            <a:ext cx="7685700" cy="8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dirty="0">
                <a:solidFill>
                  <a:schemeClr val="dk1"/>
                </a:solidFill>
                <a:latin typeface="+mj-lt"/>
              </a:rPr>
              <a:t>Ciò che si punta a fare è quindi sfruttare il “quantum Zeno effect” per contrastare questo fenomeno di decoerenza e </a:t>
            </a:r>
            <a:r>
              <a:rPr lang="it" sz="1600" b="1" dirty="0">
                <a:solidFill>
                  <a:schemeClr val="dk1"/>
                </a:solidFill>
                <a:latin typeface="+mj-lt"/>
              </a:rPr>
              <a:t>congelare il sistema</a:t>
            </a:r>
            <a:r>
              <a:rPr lang="it" sz="1600" dirty="0">
                <a:solidFill>
                  <a:schemeClr val="dk1"/>
                </a:solidFill>
                <a:latin typeface="+mj-lt"/>
              </a:rPr>
              <a:t> allo stato iniziale voluto.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dirty="0">
                <a:solidFill>
                  <a:schemeClr val="dk1"/>
                </a:solidFill>
                <a:latin typeface="+mj-lt"/>
              </a:rPr>
              <a:t>Analisi più di successo.</a:t>
            </a:r>
            <a:endParaRPr sz="1600" dirty="0">
              <a:solidFill>
                <a:schemeClr val="dk1"/>
              </a:solidFill>
              <a:latin typeface="+mj-lt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2"/>
          <p:cNvSpPr txBox="1">
            <a:spLocks noGrp="1"/>
          </p:cNvSpPr>
          <p:nvPr>
            <p:ph type="title"/>
          </p:nvPr>
        </p:nvSpPr>
        <p:spPr>
          <a:xfrm>
            <a:off x="311700" y="88096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latin typeface="+mj-lt"/>
              </a:rPr>
              <a:t>Schema ottico degli ioni Be</a:t>
            </a:r>
            <a:r>
              <a:rPr lang="it" baseline="30000" dirty="0">
                <a:latin typeface="+mj-lt"/>
              </a:rPr>
              <a:t>+</a:t>
            </a:r>
            <a:endParaRPr dirty="0">
              <a:latin typeface="+mj-lt"/>
            </a:endParaRPr>
          </a:p>
        </p:txBody>
      </p:sp>
      <p:sp>
        <p:nvSpPr>
          <p:cNvPr id="316" name="Google Shape;316;p42"/>
          <p:cNvSpPr txBox="1">
            <a:spLocks noGrp="1"/>
          </p:cNvSpPr>
          <p:nvPr>
            <p:ph type="body" idx="1"/>
          </p:nvPr>
        </p:nvSpPr>
        <p:spPr>
          <a:xfrm>
            <a:off x="311700" y="1588410"/>
            <a:ext cx="8520600" cy="14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it" dirty="0">
                <a:solidFill>
                  <a:schemeClr val="tx1"/>
                </a:solidFill>
                <a:latin typeface="+mj-lt"/>
              </a:rPr>
              <a:t>Gli ioni scelti per l’esperimento sono scelti in funzione di alcune peculiari proprietà: 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 lang="it" dirty="0">
              <a:solidFill>
                <a:schemeClr val="tx1"/>
              </a:solidFill>
              <a:latin typeface="+mj-l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it" dirty="0">
                <a:solidFill>
                  <a:schemeClr val="tx1"/>
                </a:solidFill>
                <a:latin typeface="+mj-lt"/>
              </a:rPr>
              <a:t>essendo ioni positivi restano all’interno della trappola di Penning </a:t>
            </a:r>
            <a:endParaRPr dirty="0">
              <a:solidFill>
                <a:schemeClr val="tx1"/>
              </a:solidFill>
              <a:latin typeface="+mj-l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it" dirty="0">
                <a:solidFill>
                  <a:schemeClr val="tx1"/>
                </a:solidFill>
                <a:latin typeface="+mj-lt"/>
              </a:rPr>
              <a:t>sono rappresentabili come un sistema a 3 livelli, dove i primi due sono metastabili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17" name="Google Shape;31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1947" y="3142460"/>
            <a:ext cx="3964544" cy="159618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A79DFB6-6521-DA1C-5AD8-35F9448EA76A}"/>
              </a:ext>
            </a:extLst>
          </p:cNvPr>
          <p:cNvSpPr txBox="1"/>
          <p:nvPr/>
        </p:nvSpPr>
        <p:spPr>
          <a:xfrm>
            <a:off x="659219" y="3142461"/>
            <a:ext cx="2340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tx1"/>
                </a:solidFill>
                <a:latin typeface="+mj-lt"/>
              </a:rPr>
              <a:t>Stati metastabili</a:t>
            </a:r>
            <a:r>
              <a:rPr lang="it-IT" sz="1600" dirty="0">
                <a:latin typeface="+mj-lt"/>
              </a:rPr>
              <a:t>:</a:t>
            </a:r>
          </a:p>
          <a:p>
            <a:r>
              <a:rPr lang="it" sz="1600" dirty="0">
                <a:solidFill>
                  <a:schemeClr val="tx1"/>
                </a:solidFill>
                <a:latin typeface="+mj-lt"/>
              </a:rPr>
              <a:t>Le transazioni tra il primo e il secondo livello non avvengono spontaneamente</a:t>
            </a:r>
            <a:endParaRPr lang="it-IT" sz="1600" dirty="0">
              <a:latin typeface="+mj-lt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C791949-54AF-73B1-6F91-237C86FF0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3194" y="880960"/>
            <a:ext cx="657225" cy="447675"/>
          </a:xfrm>
          <a:prstGeom prst="rect">
            <a:avLst/>
          </a:prstGeom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4"/>
          <p:cNvSpPr txBox="1"/>
          <p:nvPr/>
        </p:nvSpPr>
        <p:spPr>
          <a:xfrm>
            <a:off x="500550" y="815891"/>
            <a:ext cx="8142900" cy="6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800" dirty="0">
                <a:solidFill>
                  <a:schemeClr val="dk1"/>
                </a:solidFill>
                <a:latin typeface="+mj-lt"/>
              </a:rPr>
              <a:t>Campo elettromagnetico oscillante</a:t>
            </a:r>
            <a:r>
              <a:rPr lang="it" sz="2100" dirty="0">
                <a:solidFill>
                  <a:schemeClr val="dk1"/>
                </a:solidFill>
                <a:latin typeface="+mj-lt"/>
              </a:rPr>
              <a:t>:</a:t>
            </a:r>
            <a:endParaRPr sz="2100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331" name="Google Shape;331;p44"/>
          <p:cNvSpPr txBox="1"/>
          <p:nvPr/>
        </p:nvSpPr>
        <p:spPr>
          <a:xfrm>
            <a:off x="500550" y="1985400"/>
            <a:ext cx="8142900" cy="11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dirty="0">
                <a:solidFill>
                  <a:schemeClr val="dk1"/>
                </a:solidFill>
                <a:latin typeface="+mj-lt"/>
              </a:rPr>
              <a:t>Il campo EM verrà usato per eccitare gli ioni ad uno dei due stati metastabili. Quindi I fotoni ad esso associato devono avere un’energia pari alla differenza tra quella della stato |2 &gt; e quella dello stato |1 &gt; :</a:t>
            </a:r>
            <a:endParaRPr sz="1800" dirty="0">
              <a:solidFill>
                <a:schemeClr val="dk1"/>
              </a:solidFill>
              <a:latin typeface="+mj-lt"/>
            </a:endParaRPr>
          </a:p>
        </p:txBody>
      </p:sp>
      <p:pic>
        <p:nvPicPr>
          <p:cNvPr id="332" name="Google Shape;33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5817" y="3158100"/>
            <a:ext cx="2134424" cy="66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2520" y="3086272"/>
            <a:ext cx="1691100" cy="8067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4" name="Google Shape;334;p44"/>
          <p:cNvCxnSpPr>
            <a:stCxn id="332" idx="3"/>
            <a:endCxn id="333" idx="1"/>
          </p:cNvCxnSpPr>
          <p:nvPr/>
        </p:nvCxnSpPr>
        <p:spPr>
          <a:xfrm flipV="1">
            <a:off x="3320241" y="3489654"/>
            <a:ext cx="2092279" cy="24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D62EDAB-C094-2706-001B-1140AABAAC47}"/>
              </a:ext>
            </a:extLst>
          </p:cNvPr>
          <p:cNvSpPr txBox="1"/>
          <p:nvPr/>
        </p:nvSpPr>
        <p:spPr>
          <a:xfrm>
            <a:off x="754912" y="4391247"/>
            <a:ext cx="7527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+mj-lt"/>
              </a:rPr>
              <a:t>È l’elemento che permette la </a:t>
            </a:r>
            <a:r>
              <a:rPr lang="it-IT" dirty="0" err="1">
                <a:latin typeface="+mj-lt"/>
              </a:rPr>
              <a:t>decoerenza</a:t>
            </a:r>
            <a:r>
              <a:rPr lang="it-IT" dirty="0">
                <a:latin typeface="+mj-lt"/>
              </a:rPr>
              <a:t> dello stato iniziale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DE96B63A-C223-2F2A-17C0-2528926BA47F}"/>
              </a:ext>
            </a:extLst>
          </p:cNvPr>
          <p:cNvSpPr/>
          <p:nvPr/>
        </p:nvSpPr>
        <p:spPr>
          <a:xfrm>
            <a:off x="1988288" y="4263656"/>
            <a:ext cx="4997303" cy="6458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D4F8D6-FF06-1B85-302B-C170E972B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849062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it-IT" sz="3100" dirty="0">
                <a:solidFill>
                  <a:schemeClr val="dk1"/>
                </a:solidFill>
                <a:latin typeface="+mj-lt"/>
              </a:rPr>
              <a:t>Campo elettromagnetico oscillante</a:t>
            </a:r>
            <a:r>
              <a:rPr lang="it-IT" sz="2800" dirty="0">
                <a:solidFill>
                  <a:schemeClr val="dk1"/>
                </a:solidFill>
                <a:latin typeface="+mj-lt"/>
              </a:rPr>
              <a:t>:</a:t>
            </a:r>
            <a:br>
              <a:rPr lang="it-IT" sz="2800" dirty="0">
                <a:solidFill>
                  <a:schemeClr val="dk1"/>
                </a:solidFill>
                <a:latin typeface="+mj-lt"/>
              </a:rPr>
            </a:br>
            <a:endParaRPr lang="it-IT" dirty="0"/>
          </a:p>
        </p:txBody>
      </p:sp>
      <p:sp>
        <p:nvSpPr>
          <p:cNvPr id="335" name="Google Shape;335;p44"/>
          <p:cNvSpPr txBox="1"/>
          <p:nvPr/>
        </p:nvSpPr>
        <p:spPr>
          <a:xfrm>
            <a:off x="737295" y="1818951"/>
            <a:ext cx="7899300" cy="12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dirty="0">
                <a:solidFill>
                  <a:schemeClr val="tx1"/>
                </a:solidFill>
                <a:latin typeface="+mj-lt"/>
              </a:rPr>
              <a:t>I fotoni hanno il duplice compito di: venire assorbiti per promuovere gli e</a:t>
            </a:r>
            <a:r>
              <a:rPr lang="it" sz="1800" baseline="30000" dirty="0">
                <a:solidFill>
                  <a:schemeClr val="tx1"/>
                </a:solidFill>
                <a:latin typeface="+mj-lt"/>
              </a:rPr>
              <a:t>-</a:t>
            </a:r>
            <a:r>
              <a:rPr lang="it" sz="1800" dirty="0">
                <a:solidFill>
                  <a:schemeClr val="tx1"/>
                </a:solidFill>
                <a:latin typeface="+mj-lt"/>
              </a:rPr>
              <a:t> degli ioni dallo stato |1 &gt; allo stato |2 &gt; , e tramite un processo di emissione stimolata far decadere lo stato dall’autostato |2 &gt; allo stato |1 &gt;.</a:t>
            </a:r>
            <a:endParaRPr sz="18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6" name="Google Shape;336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03863" y="3269795"/>
            <a:ext cx="4336274" cy="1480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8356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630765C-8064-89BA-6E3C-8200A342C7F6}"/>
              </a:ext>
            </a:extLst>
          </p:cNvPr>
          <p:cNvSpPr txBox="1"/>
          <p:nvPr/>
        </p:nvSpPr>
        <p:spPr>
          <a:xfrm>
            <a:off x="2780484" y="1052624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latin typeface="+mj-lt"/>
              </a:rPr>
              <a:t>Superamento dei paradossi: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2814EAB-98C6-766E-7666-6DD0A3286F09}"/>
              </a:ext>
            </a:extLst>
          </p:cNvPr>
          <p:cNvSpPr txBox="1"/>
          <p:nvPr/>
        </p:nvSpPr>
        <p:spPr>
          <a:xfrm>
            <a:off x="584791" y="2571750"/>
            <a:ext cx="305243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Meccanica classica:</a:t>
            </a:r>
          </a:p>
          <a:p>
            <a:endParaRPr lang="it-IT" dirty="0"/>
          </a:p>
          <a:p>
            <a:r>
              <a:rPr lang="it-IT" dirty="0"/>
              <a:t>Definizione della velocità di Newton </a:t>
            </a:r>
          </a:p>
          <a:p>
            <a:r>
              <a:rPr lang="it-IT" dirty="0"/>
              <a:t>sfruttando il </a:t>
            </a:r>
            <a:r>
              <a:rPr lang="it-IT" b="1" dirty="0"/>
              <a:t>calcolo infinitesimale</a:t>
            </a:r>
            <a:r>
              <a:rPr lang="it-IT" dirty="0"/>
              <a:t>:</a:t>
            </a:r>
          </a:p>
          <a:p>
            <a:endParaRPr lang="it-IT" dirty="0"/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5A4A4CB-AD31-CA3F-EA58-D22D5E94E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712" y="3597930"/>
            <a:ext cx="1214085" cy="737973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D971CA4F-EC76-957C-919B-A11B5E9B142D}"/>
              </a:ext>
            </a:extLst>
          </p:cNvPr>
          <p:cNvSpPr txBox="1"/>
          <p:nvPr/>
        </p:nvSpPr>
        <p:spPr>
          <a:xfrm>
            <a:off x="5234763" y="2571750"/>
            <a:ext cx="348044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Meccanica quantistica:</a:t>
            </a:r>
          </a:p>
          <a:p>
            <a:endParaRPr lang="it-IT" dirty="0"/>
          </a:p>
          <a:p>
            <a:r>
              <a:rPr lang="it-IT" dirty="0"/>
              <a:t>Studio quantistico dei fenomeni</a:t>
            </a:r>
          </a:p>
          <a:p>
            <a:r>
              <a:rPr lang="it-IT" dirty="0"/>
              <a:t>Attraverso esperimenti appropriati e </a:t>
            </a:r>
          </a:p>
          <a:p>
            <a:r>
              <a:rPr lang="it-IT" dirty="0"/>
              <a:t>Applicando concetti quantistici basilari tali</a:t>
            </a:r>
          </a:p>
          <a:p>
            <a:r>
              <a:rPr lang="it-IT" dirty="0"/>
              <a:t>Il concetto di </a:t>
            </a:r>
            <a:r>
              <a:rPr lang="it-IT" b="1" dirty="0"/>
              <a:t>misura e stato</a:t>
            </a:r>
            <a:r>
              <a:rPr lang="it-IT" dirty="0"/>
              <a:t>.</a:t>
            </a:r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9547258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5"/>
          <p:cNvSpPr txBox="1"/>
          <p:nvPr/>
        </p:nvSpPr>
        <p:spPr>
          <a:xfrm>
            <a:off x="556650" y="1792469"/>
            <a:ext cx="8130150" cy="11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800" dirty="0">
                <a:solidFill>
                  <a:schemeClr val="tx1"/>
                </a:solidFill>
                <a:latin typeface="+mj-lt"/>
              </a:rPr>
              <a:t>A causa del campo EM, dopo un certo intervallo di tempo, lo stato del sistema sarà una combinazione lineare degli autostati:</a:t>
            </a:r>
            <a:endParaRPr sz="18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43" name="Google Shape;34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7531" y="2381906"/>
            <a:ext cx="2977175" cy="52927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5"/>
          <p:cNvSpPr txBox="1"/>
          <p:nvPr/>
        </p:nvSpPr>
        <p:spPr>
          <a:xfrm>
            <a:off x="457200" y="2988569"/>
            <a:ext cx="8335926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800" dirty="0">
                <a:solidFill>
                  <a:schemeClr val="tx1"/>
                </a:solidFill>
                <a:latin typeface="+mj-lt"/>
              </a:rPr>
              <a:t>Posso procedere con l’esperimento per due vie differenti: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it" sz="1800" dirty="0">
              <a:solidFill>
                <a:schemeClr val="tx1"/>
              </a:solidFill>
              <a:latin typeface="+mj-lt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it" sz="1800" dirty="0">
                <a:solidFill>
                  <a:schemeClr val="tx1"/>
                </a:solidFill>
                <a:latin typeface="+mj-lt"/>
              </a:rPr>
              <a:t>Supponere che lo stato iniziale del sistema sia l’autostato |1 &gt;.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it-IT" sz="1800" dirty="0" err="1">
                <a:solidFill>
                  <a:schemeClr val="tx1"/>
                </a:solidFill>
                <a:latin typeface="+mj-lt"/>
              </a:rPr>
              <a:t>Supponere</a:t>
            </a:r>
            <a:r>
              <a:rPr lang="it-IT" sz="1800" dirty="0">
                <a:solidFill>
                  <a:schemeClr val="tx1"/>
                </a:solidFill>
                <a:latin typeface="+mj-lt"/>
              </a:rPr>
              <a:t> che lo stato iniziale del sistema sia l’autostato |2 &gt;.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F88DDB0-3708-65C1-E582-8152786831E1}"/>
              </a:ext>
            </a:extLst>
          </p:cNvPr>
          <p:cNvSpPr txBox="1"/>
          <p:nvPr/>
        </p:nvSpPr>
        <p:spPr>
          <a:xfrm>
            <a:off x="616688" y="1063256"/>
            <a:ext cx="8070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+mj-lt"/>
              </a:rPr>
              <a:t>Analisi Quantistica:</a:t>
            </a: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5"/>
          <p:cNvSpPr txBox="1"/>
          <p:nvPr/>
        </p:nvSpPr>
        <p:spPr>
          <a:xfrm>
            <a:off x="326490" y="1524921"/>
            <a:ext cx="8360310" cy="1100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" sz="2000" dirty="0">
                <a:solidFill>
                  <a:schemeClr val="tx1"/>
                </a:solidFill>
                <a:latin typeface="+mj-lt"/>
              </a:rPr>
              <a:t>Suppongo che lo stato iniziale del sistema sia l’autostato |1 &gt;  e procedo con le misure senza applicare il Q.Z.E:</a:t>
            </a:r>
          </a:p>
          <a:p>
            <a:endParaRPr lang="it" sz="1800" dirty="0">
              <a:solidFill>
                <a:schemeClr val="tx1"/>
              </a:solidFill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dirty="0">
                <a:solidFill>
                  <a:schemeClr val="tx1"/>
                </a:solidFill>
                <a:latin typeface="+mj-lt"/>
              </a:rPr>
              <a:t>Calcolo quindi la </a:t>
            </a:r>
            <a:r>
              <a:rPr lang="it" sz="1800" b="1" dirty="0">
                <a:solidFill>
                  <a:schemeClr val="tx1"/>
                </a:solidFill>
                <a:latin typeface="+mj-lt"/>
              </a:rPr>
              <a:t>probabilità</a:t>
            </a:r>
            <a:r>
              <a:rPr lang="it" sz="1800" dirty="0">
                <a:solidFill>
                  <a:schemeClr val="tx1"/>
                </a:solidFill>
                <a:latin typeface="+mj-lt"/>
              </a:rPr>
              <a:t> per la quale, dopo un certo tempo di applicazione del campo elettromagnetico il sistema si trova nell’</a:t>
            </a:r>
            <a:r>
              <a:rPr lang="it" sz="1800" b="1" dirty="0">
                <a:solidFill>
                  <a:schemeClr val="tx1"/>
                </a:solidFill>
                <a:latin typeface="+mj-lt"/>
              </a:rPr>
              <a:t>autostato</a:t>
            </a:r>
            <a:r>
              <a:rPr lang="it" sz="1800" dirty="0">
                <a:solidFill>
                  <a:schemeClr val="tx1"/>
                </a:solidFill>
                <a:latin typeface="+mj-lt"/>
              </a:rPr>
              <a:t> |2 &gt; :</a:t>
            </a:r>
            <a:endParaRPr sz="18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46" name="Google Shape;34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002" y="3365090"/>
            <a:ext cx="6827726" cy="143030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F350621-F06C-A577-948D-F85CF715B764}"/>
              </a:ext>
            </a:extLst>
          </p:cNvPr>
          <p:cNvSpPr txBox="1"/>
          <p:nvPr/>
        </p:nvSpPr>
        <p:spPr>
          <a:xfrm>
            <a:off x="616688" y="1063256"/>
            <a:ext cx="8070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+mj-lt"/>
              </a:rPr>
              <a:t>Analisi Quantistica:</a:t>
            </a:r>
          </a:p>
        </p:txBody>
      </p:sp>
    </p:spTree>
    <p:extLst>
      <p:ext uri="{BB962C8B-B14F-4D97-AF65-F5344CB8AC3E}">
        <p14:creationId xmlns:p14="http://schemas.microsoft.com/office/powerpoint/2010/main" val="265529927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6"/>
          <p:cNvSpPr txBox="1">
            <a:spLocks noGrp="1"/>
          </p:cNvSpPr>
          <p:nvPr>
            <p:ph type="body" idx="1"/>
          </p:nvPr>
        </p:nvSpPr>
        <p:spPr>
          <a:xfrm>
            <a:off x="311700" y="822033"/>
            <a:ext cx="8520600" cy="15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900" dirty="0">
                <a:solidFill>
                  <a:schemeClr val="dk1"/>
                </a:solidFill>
                <a:latin typeface="+mj-lt"/>
              </a:rPr>
              <a:t>Questo risultato si interpreta capendo che:</a:t>
            </a:r>
            <a:endParaRPr sz="1900" dirty="0">
              <a:solidFill>
                <a:schemeClr val="dk1"/>
              </a:solidFill>
              <a:latin typeface="+mj-l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it" dirty="0">
                <a:solidFill>
                  <a:schemeClr val="dk1"/>
                </a:solidFill>
                <a:latin typeface="+mj-lt"/>
              </a:rPr>
              <a:t>Dopo un tempo pari a              il sistema si troverà sempre nell’autostato |2 &gt; (se si applica </a:t>
            </a:r>
            <a:endParaRPr dirty="0">
              <a:solidFill>
                <a:schemeClr val="dk1"/>
              </a:solidFill>
              <a:latin typeface="+mj-lt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it" dirty="0">
                <a:solidFill>
                  <a:schemeClr val="dk1"/>
                </a:solidFill>
                <a:latin typeface="+mj-lt"/>
              </a:rPr>
              <a:t>solamente il campo elettromagnetico). </a:t>
            </a:r>
          </a:p>
        </p:txBody>
      </p:sp>
      <p:pic>
        <p:nvPicPr>
          <p:cNvPr id="353" name="Google Shape;35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2232" y="1331547"/>
            <a:ext cx="543456" cy="413057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6"/>
          <p:cNvSpPr txBox="1"/>
          <p:nvPr/>
        </p:nvSpPr>
        <p:spPr>
          <a:xfrm>
            <a:off x="477900" y="2253367"/>
            <a:ext cx="8188200" cy="11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dirty="0">
                <a:solidFill>
                  <a:schemeClr val="tx1"/>
                </a:solidFill>
                <a:latin typeface="+mj-lt"/>
              </a:rPr>
              <a:t>Si può quindi provare ad applicare il Q.Z.E, supponendo che lo stato iniziale del sistema sia l’autostato |1 &gt; , e dopo un	tempo             si vuole provare a riottenerlo: </a:t>
            </a:r>
            <a:endParaRPr sz="18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55" name="Google Shape;35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1572" y="2596790"/>
            <a:ext cx="578728" cy="41755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6"/>
          <p:cNvSpPr txBox="1"/>
          <p:nvPr/>
        </p:nvSpPr>
        <p:spPr>
          <a:xfrm>
            <a:off x="4650850" y="3441533"/>
            <a:ext cx="4059600" cy="9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dirty="0">
                <a:solidFill>
                  <a:schemeClr val="tx1"/>
                </a:solidFill>
                <a:latin typeface="+mj-lt"/>
              </a:rPr>
              <a:t>per ottenere ciò è necessario congelare lo stato del sistema</a:t>
            </a:r>
            <a:endParaRPr sz="18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57" name="Google Shape;357;p46"/>
          <p:cNvCxnSpPr/>
          <p:nvPr/>
        </p:nvCxnSpPr>
        <p:spPr>
          <a:xfrm>
            <a:off x="4192975" y="3124233"/>
            <a:ext cx="523500" cy="35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8" name="Google Shape;358;p46"/>
          <p:cNvSpPr txBox="1"/>
          <p:nvPr/>
        </p:nvSpPr>
        <p:spPr>
          <a:xfrm>
            <a:off x="666425" y="4150958"/>
            <a:ext cx="36459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dirty="0">
                <a:solidFill>
                  <a:schemeClr val="tx1"/>
                </a:solidFill>
                <a:latin typeface="+mj-lt"/>
              </a:rPr>
              <a:t>bisogna fare molte molte misure ravvicinate nel tempo.</a:t>
            </a:r>
            <a:endParaRPr sz="18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59" name="Google Shape;359;p46"/>
          <p:cNvCxnSpPr>
            <a:stCxn id="356" idx="1"/>
            <a:endCxn id="358" idx="0"/>
          </p:cNvCxnSpPr>
          <p:nvPr/>
        </p:nvCxnSpPr>
        <p:spPr>
          <a:xfrm flipH="1">
            <a:off x="2489350" y="3924383"/>
            <a:ext cx="2161500" cy="22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7"/>
          <p:cNvSpPr txBox="1">
            <a:spLocks noGrp="1"/>
          </p:cNvSpPr>
          <p:nvPr>
            <p:ph type="body" idx="1"/>
          </p:nvPr>
        </p:nvSpPr>
        <p:spPr>
          <a:xfrm>
            <a:off x="269951" y="924461"/>
            <a:ext cx="8447875" cy="9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" dirty="0">
                <a:solidFill>
                  <a:schemeClr val="dk1"/>
                </a:solidFill>
                <a:latin typeface="+mj-lt"/>
              </a:rPr>
              <a:t>Effettuare misurazioni:→ bisogna far collassare la funzione d’onda in un autostato del sistema: </a:t>
            </a:r>
            <a:endParaRPr dirty="0">
              <a:solidFill>
                <a:schemeClr val="dk1"/>
              </a:solidFill>
              <a:latin typeface="+mj-lt"/>
            </a:endParaRPr>
          </a:p>
        </p:txBody>
      </p:sp>
      <p:pic>
        <p:nvPicPr>
          <p:cNvPr id="365" name="Google Shape;36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0058" y="2026437"/>
            <a:ext cx="538175" cy="38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7"/>
          <p:cNvSpPr txBox="1"/>
          <p:nvPr/>
        </p:nvSpPr>
        <p:spPr>
          <a:xfrm>
            <a:off x="269951" y="1672037"/>
            <a:ext cx="8447874" cy="14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dirty="0">
                <a:solidFill>
                  <a:schemeClr val="tx1"/>
                </a:solidFill>
                <a:latin typeface="+mj-lt"/>
              </a:rPr>
              <a:t>Per far collassare il sistema su un autostato si manda un impulso laser «breve», la cui durata è molto inferiore del tempo 	        considerato:</a:t>
            </a:r>
            <a:endParaRPr sz="18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68" name="Google Shape;36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7866" y="2571750"/>
            <a:ext cx="4364999" cy="235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8"/>
          <p:cNvSpPr txBox="1">
            <a:spLocks noGrp="1"/>
          </p:cNvSpPr>
          <p:nvPr>
            <p:ph type="title"/>
          </p:nvPr>
        </p:nvSpPr>
        <p:spPr>
          <a:xfrm>
            <a:off x="311700" y="87032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latin typeface="+mj-lt"/>
              </a:rPr>
              <a:t>Sfruttamento degli impulsi laser:</a:t>
            </a:r>
            <a:endParaRPr dirty="0">
              <a:latin typeface="+mj-lt"/>
            </a:endParaRPr>
          </a:p>
        </p:txBody>
      </p:sp>
      <p:sp>
        <p:nvSpPr>
          <p:cNvPr id="375" name="Google Shape;375;p48"/>
          <p:cNvSpPr txBox="1">
            <a:spLocks noGrp="1"/>
          </p:cNvSpPr>
          <p:nvPr>
            <p:ph type="body" idx="1"/>
          </p:nvPr>
        </p:nvSpPr>
        <p:spPr>
          <a:xfrm>
            <a:off x="311700" y="1651952"/>
            <a:ext cx="8520600" cy="16545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" dirty="0">
                <a:solidFill>
                  <a:schemeClr val="dk1"/>
                </a:solidFill>
                <a:latin typeface="+mn-lt"/>
              </a:rPr>
              <a:t>Il motivo per cui si riesce a «misurare» con gli impulsi laser è determinato dal tipo di impulso che si applica: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" dirty="0">
                <a:solidFill>
                  <a:schemeClr val="dk1"/>
                </a:solidFill>
                <a:latin typeface="+mn-lt"/>
              </a:rPr>
              <a:t>I fotoni degli impulsi laser hanno un’energia pari alla differenza tra quella dello stato 3 e quella dello stato 1, ovvero: </a:t>
            </a:r>
            <a:endParaRPr dirty="0">
              <a:solidFill>
                <a:schemeClr val="dk1"/>
              </a:solidFill>
              <a:latin typeface="+mn-lt"/>
            </a:endParaRPr>
          </a:p>
        </p:txBody>
      </p:sp>
      <p:pic>
        <p:nvPicPr>
          <p:cNvPr id="376" name="Google Shape;37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3158" y="2733772"/>
            <a:ext cx="185857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8"/>
          <p:cNvSpPr txBox="1"/>
          <p:nvPr/>
        </p:nvSpPr>
        <p:spPr>
          <a:xfrm>
            <a:off x="402076" y="3836855"/>
            <a:ext cx="8339847" cy="1421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dirty="0">
                <a:solidFill>
                  <a:schemeClr val="dk1"/>
                </a:solidFill>
                <a:latin typeface="+mj-lt"/>
              </a:rPr>
              <a:t>ad ogni impulso laser, il sistema degenera molto velocemente e si misura se il sistema è nello stato 1 oppure nello stato 2</a:t>
            </a:r>
            <a:endParaRPr sz="1600" dirty="0">
              <a:solidFill>
                <a:schemeClr val="dk1"/>
              </a:solidFill>
              <a:latin typeface="+mj-lt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25B8B3-E0BA-02E0-9B1D-B3348F951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870327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>
                <a:latin typeface="+mj-lt"/>
              </a:rPr>
              <a:t>Risultato ottenuto: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8B4437E-8DD3-7501-26E5-EA02C898D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780" y="2735723"/>
            <a:ext cx="3127519" cy="142049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60350BF-D9A0-20C1-76C2-C27CBAEAF638}"/>
              </a:ext>
            </a:extLst>
          </p:cNvPr>
          <p:cNvSpPr txBox="1"/>
          <p:nvPr/>
        </p:nvSpPr>
        <p:spPr>
          <a:xfrm>
            <a:off x="457973" y="1711842"/>
            <a:ext cx="7729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  <a:latin typeface="+mj-lt"/>
              </a:rPr>
              <a:t>Riprendiamo la distinzione nel caso in cui lo stato iniziale fosse </a:t>
            </a:r>
            <a:r>
              <a:rPr lang="it" dirty="0">
                <a:solidFill>
                  <a:schemeClr val="tx1"/>
                </a:solidFill>
                <a:latin typeface="+mj-lt"/>
              </a:rPr>
              <a:t>|1 &gt;  o   |2 &gt;:</a:t>
            </a:r>
            <a:endParaRPr lang="it-IT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584330A-9049-5419-E7BB-3F5EBDC0530E}"/>
              </a:ext>
            </a:extLst>
          </p:cNvPr>
          <p:cNvSpPr txBox="1"/>
          <p:nvPr/>
        </p:nvSpPr>
        <p:spPr>
          <a:xfrm>
            <a:off x="552893" y="2424223"/>
            <a:ext cx="505046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  <a:latin typeface="+mj-lt"/>
              </a:rPr>
              <a:t>Stato inziale </a:t>
            </a:r>
            <a:r>
              <a:rPr lang="it" dirty="0">
                <a:solidFill>
                  <a:schemeClr val="tx1"/>
                </a:solidFill>
                <a:latin typeface="+mj-lt"/>
              </a:rPr>
              <a:t>|1 &gt; :</a:t>
            </a:r>
          </a:p>
          <a:p>
            <a:endParaRPr lang="it" dirty="0">
              <a:solidFill>
                <a:schemeClr val="tx1"/>
              </a:solidFill>
              <a:latin typeface="+mj-lt"/>
            </a:endParaRPr>
          </a:p>
          <a:p>
            <a:r>
              <a:rPr lang="it" dirty="0">
                <a:solidFill>
                  <a:schemeClr val="tx1"/>
                </a:solidFill>
                <a:latin typeface="+mj-lt"/>
              </a:rPr>
              <a:t>Una volta ricevuto l’impulso laser a seguito di un tempo t&lt;&lt;T si ha che </a:t>
            </a:r>
            <a:r>
              <a:rPr lang="it" b="1" dirty="0">
                <a:solidFill>
                  <a:schemeClr val="tx1"/>
                </a:solidFill>
                <a:latin typeface="+mj-lt"/>
              </a:rPr>
              <a:t>lo ione viene eccitato </a:t>
            </a:r>
            <a:r>
              <a:rPr lang="it" dirty="0">
                <a:solidFill>
                  <a:schemeClr val="tx1"/>
                </a:solidFill>
                <a:latin typeface="+mj-lt"/>
              </a:rPr>
              <a:t>al livello energetico |3 &gt;.</a:t>
            </a:r>
          </a:p>
          <a:p>
            <a:r>
              <a:rPr lang="it" dirty="0">
                <a:solidFill>
                  <a:schemeClr val="tx1"/>
                </a:solidFill>
                <a:latin typeface="+mj-lt"/>
              </a:rPr>
              <a:t>Una volta in questo stato avviene una spontanea emissione di fotoni che riporta lo ione dallo stato |3 &gt; allo stato |1 &gt; .</a:t>
            </a:r>
          </a:p>
          <a:p>
            <a:r>
              <a:rPr lang="it" dirty="0">
                <a:solidFill>
                  <a:schemeClr val="tx1"/>
                </a:solidFill>
                <a:latin typeface="+mj-lt"/>
              </a:rPr>
              <a:t>Misurando </a:t>
            </a:r>
            <a:r>
              <a:rPr lang="it" b="1" dirty="0">
                <a:solidFill>
                  <a:schemeClr val="tx1"/>
                </a:solidFill>
                <a:latin typeface="+mj-lt"/>
              </a:rPr>
              <a:t>l’emissione di fotoni </a:t>
            </a:r>
            <a:r>
              <a:rPr lang="it" dirty="0">
                <a:solidFill>
                  <a:schemeClr val="tx1"/>
                </a:solidFill>
                <a:latin typeface="+mj-lt"/>
              </a:rPr>
              <a:t>è possibile verificare l’avvenimento di questo processo ed il nuovo collasso della funzione d’onda all’autostato |1 &gt;. Dopo un tempo 		il </a:t>
            </a:r>
            <a:r>
              <a:rPr lang="it" b="1" dirty="0">
                <a:solidFill>
                  <a:schemeClr val="tx1"/>
                </a:solidFill>
                <a:latin typeface="+mj-lt"/>
              </a:rPr>
              <a:t>sistema si troverà sempre nello stato iniziale </a:t>
            </a:r>
            <a:r>
              <a:rPr lang="it" dirty="0">
                <a:solidFill>
                  <a:schemeClr val="tx1"/>
                </a:solidFill>
                <a:latin typeface="+mj-lt"/>
              </a:rPr>
              <a:t>e si avrà verificato il Q.Z.E.</a:t>
            </a:r>
          </a:p>
          <a:p>
            <a:r>
              <a:rPr lang="it" dirty="0">
                <a:solidFill>
                  <a:schemeClr val="tx1"/>
                </a:solidFill>
                <a:latin typeface="+mj-lt"/>
              </a:rPr>
              <a:t> </a:t>
            </a:r>
          </a:p>
          <a:p>
            <a:endParaRPr lang="it-IT" dirty="0">
              <a:solidFill>
                <a:srgbClr val="FF0000"/>
              </a:solidFill>
            </a:endParaRPr>
          </a:p>
          <a:p>
            <a:endParaRPr lang="it" dirty="0">
              <a:solidFill>
                <a:srgbClr val="FF0000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F053161-2EE6-D0D8-7BD4-DD5AE5752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367" y="4123201"/>
            <a:ext cx="424476" cy="30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892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798B3-88E0-830C-4FA0-C734497DB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FAFFC6-62D6-E238-B802-04CB07214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870327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>
                <a:latin typeface="+mj-lt"/>
              </a:rPr>
              <a:t>Risultato ottenuto: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FC815CC-4FA9-C5B3-A94B-D1DD490E0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780" y="2735723"/>
            <a:ext cx="3127519" cy="142049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04CA4564-6053-B73C-AFF7-1FF9A7B83525}"/>
              </a:ext>
            </a:extLst>
          </p:cNvPr>
          <p:cNvSpPr txBox="1"/>
          <p:nvPr/>
        </p:nvSpPr>
        <p:spPr>
          <a:xfrm>
            <a:off x="457973" y="1711842"/>
            <a:ext cx="7729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  <a:latin typeface="+mj-lt"/>
              </a:rPr>
              <a:t>Riprendiamo la distinzione nel caso in cui lo stato iniziale fosse </a:t>
            </a:r>
            <a:r>
              <a:rPr lang="it" dirty="0">
                <a:solidFill>
                  <a:schemeClr val="tx1"/>
                </a:solidFill>
                <a:latin typeface="+mj-lt"/>
              </a:rPr>
              <a:t>|1 &gt;  o   |2 &gt;:</a:t>
            </a:r>
            <a:endParaRPr lang="it-IT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7943743-DF0C-2D91-3613-451093F70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260" y="1003969"/>
            <a:ext cx="424476" cy="30541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29948D2-11DD-E3E7-43E0-C396CF33F788}"/>
              </a:ext>
            </a:extLst>
          </p:cNvPr>
          <p:cNvSpPr txBox="1"/>
          <p:nvPr/>
        </p:nvSpPr>
        <p:spPr>
          <a:xfrm>
            <a:off x="552893" y="2571750"/>
            <a:ext cx="401910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+mj-lt"/>
              </a:rPr>
              <a:t>Stato iniziale |1&gt; 	Impulso laser</a:t>
            </a:r>
          </a:p>
          <a:p>
            <a:endParaRPr lang="it-IT" dirty="0">
              <a:latin typeface="+mj-lt"/>
            </a:endParaRPr>
          </a:p>
          <a:p>
            <a:r>
              <a:rPr lang="it-IT" dirty="0">
                <a:latin typeface="+mj-lt"/>
              </a:rPr>
              <a:t>Ione eccitato al livello |3&gt;</a:t>
            </a:r>
          </a:p>
          <a:p>
            <a:endParaRPr lang="it-IT" dirty="0">
              <a:latin typeface="+mj-lt"/>
            </a:endParaRPr>
          </a:p>
          <a:p>
            <a:r>
              <a:rPr lang="it-IT" dirty="0">
                <a:latin typeface="+mj-lt"/>
              </a:rPr>
              <a:t>	emissione spontanea</a:t>
            </a:r>
          </a:p>
          <a:p>
            <a:endParaRPr lang="it-IT" dirty="0">
              <a:latin typeface="+mj-lt"/>
            </a:endParaRPr>
          </a:p>
          <a:p>
            <a:r>
              <a:rPr lang="it-IT" dirty="0">
                <a:latin typeface="+mj-lt"/>
              </a:rPr>
              <a:t>Stato finale |1&gt;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396754D5-6899-48CE-E168-D4430243A5A6}"/>
              </a:ext>
            </a:extLst>
          </p:cNvPr>
          <p:cNvCxnSpPr/>
          <p:nvPr/>
        </p:nvCxnSpPr>
        <p:spPr>
          <a:xfrm>
            <a:off x="1913860" y="2735723"/>
            <a:ext cx="499731" cy="15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ttore a gomito 10">
            <a:extLst>
              <a:ext uri="{FF2B5EF4-FFF2-40B4-BE49-F238E27FC236}">
                <a16:creationId xmlns:a16="http://schemas.microsoft.com/office/drawing/2014/main" id="{1D978F72-B79F-34A1-40AC-F0689735AEC2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79406" y="2751696"/>
            <a:ext cx="861237" cy="372185"/>
          </a:xfrm>
          <a:prstGeom prst="bentConnector3">
            <a:avLst>
              <a:gd name="adj1" fmla="val -8580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ttore a gomito 15">
            <a:extLst>
              <a:ext uri="{FF2B5EF4-FFF2-40B4-BE49-F238E27FC236}">
                <a16:creationId xmlns:a16="http://schemas.microsoft.com/office/drawing/2014/main" id="{E9BB2EEE-E956-700F-4A30-83165ED1C866}"/>
              </a:ext>
            </a:extLst>
          </p:cNvPr>
          <p:cNvCxnSpPr/>
          <p:nvPr/>
        </p:nvCxnSpPr>
        <p:spPr>
          <a:xfrm>
            <a:off x="552893" y="3123882"/>
            <a:ext cx="891588" cy="447188"/>
          </a:xfrm>
          <a:prstGeom prst="bentConnector3">
            <a:avLst>
              <a:gd name="adj1" fmla="val -2513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ttore a gomito 18">
            <a:extLst>
              <a:ext uri="{FF2B5EF4-FFF2-40B4-BE49-F238E27FC236}">
                <a16:creationId xmlns:a16="http://schemas.microsoft.com/office/drawing/2014/main" id="{3BC04494-8B31-8C6F-7AB6-E5E0E4BD1CAD}"/>
              </a:ext>
            </a:extLst>
          </p:cNvPr>
          <p:cNvCxnSpPr>
            <a:cxnSpLocks/>
          </p:cNvCxnSpPr>
          <p:nvPr/>
        </p:nvCxnSpPr>
        <p:spPr>
          <a:xfrm rot="10800000" flipV="1">
            <a:off x="1913860" y="3571069"/>
            <a:ext cx="1201480" cy="431215"/>
          </a:xfrm>
          <a:prstGeom prst="bentConnector3">
            <a:avLst>
              <a:gd name="adj1" fmla="val -3761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98975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25B8B3-E0BA-02E0-9B1D-B3348F951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870327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>
                <a:latin typeface="+mj-lt"/>
              </a:rPr>
              <a:t>Risultato ottenuto: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60350BF-D9A0-20C1-76C2-C27CBAEAF638}"/>
              </a:ext>
            </a:extLst>
          </p:cNvPr>
          <p:cNvSpPr txBox="1"/>
          <p:nvPr/>
        </p:nvSpPr>
        <p:spPr>
          <a:xfrm>
            <a:off x="457973" y="1711842"/>
            <a:ext cx="7729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  <a:latin typeface="+mj-lt"/>
              </a:rPr>
              <a:t>Nel caso in cui lo stato iniziale fosse |2 &gt;: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584330A-9049-5419-E7BB-3F5EBDC0530E}"/>
              </a:ext>
            </a:extLst>
          </p:cNvPr>
          <p:cNvSpPr txBox="1"/>
          <p:nvPr/>
        </p:nvSpPr>
        <p:spPr>
          <a:xfrm>
            <a:off x="457973" y="2288434"/>
            <a:ext cx="77298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" dirty="0">
                <a:solidFill>
                  <a:schemeClr val="tx1"/>
                </a:solidFill>
                <a:latin typeface="+mj-lt"/>
              </a:rPr>
              <a:t>Si ha che: </a:t>
            </a:r>
          </a:p>
          <a:p>
            <a:r>
              <a:rPr lang="it" dirty="0">
                <a:solidFill>
                  <a:schemeClr val="tx1"/>
                </a:solidFill>
                <a:latin typeface="+mj-lt"/>
              </a:rPr>
              <a:t>Una volta ricevuto l’impulso laser a seguito di un tempo t&lt;&lt;T lo ione </a:t>
            </a:r>
            <a:r>
              <a:rPr lang="it" b="1" dirty="0">
                <a:solidFill>
                  <a:schemeClr val="tx1"/>
                </a:solidFill>
                <a:latin typeface="+mj-lt"/>
              </a:rPr>
              <a:t>non riceve nessuna eccitazione</a:t>
            </a:r>
            <a:r>
              <a:rPr lang="it" dirty="0">
                <a:solidFill>
                  <a:schemeClr val="tx1"/>
                </a:solidFill>
                <a:latin typeface="+mj-lt"/>
              </a:rPr>
              <a:t>, e viene confinato allo stato </a:t>
            </a:r>
            <a:r>
              <a:rPr lang="it-IT" dirty="0">
                <a:solidFill>
                  <a:schemeClr val="tx1"/>
                </a:solidFill>
                <a:latin typeface="+mj-lt"/>
              </a:rPr>
              <a:t>|2 &gt;.</a:t>
            </a:r>
            <a:endParaRPr lang="it" dirty="0">
              <a:solidFill>
                <a:schemeClr val="tx1"/>
              </a:solidFill>
              <a:latin typeface="+mj-lt"/>
            </a:endParaRPr>
          </a:p>
          <a:p>
            <a:r>
              <a:rPr lang="it" dirty="0">
                <a:solidFill>
                  <a:schemeClr val="tx1"/>
                </a:solidFill>
                <a:latin typeface="+mj-lt"/>
              </a:rPr>
              <a:t>Misurando la non emissione dei fotoni è possibile verificare che nessuno ione si trovava nell’autostato</a:t>
            </a:r>
          </a:p>
          <a:p>
            <a:r>
              <a:rPr lang="it" dirty="0">
                <a:solidFill>
                  <a:schemeClr val="tx1"/>
                </a:solidFill>
                <a:latin typeface="+mj-lt"/>
              </a:rPr>
              <a:t> |1 &gt;, perch</a:t>
            </a:r>
            <a:r>
              <a:rPr lang="it-IT" dirty="0">
                <a:solidFill>
                  <a:schemeClr val="tx1"/>
                </a:solidFill>
                <a:latin typeface="+mj-lt"/>
              </a:rPr>
              <a:t>è</a:t>
            </a:r>
            <a:r>
              <a:rPr lang="it" dirty="0">
                <a:solidFill>
                  <a:schemeClr val="tx1"/>
                </a:solidFill>
                <a:latin typeface="+mj-lt"/>
              </a:rPr>
              <a:t> </a:t>
            </a:r>
            <a:r>
              <a:rPr lang="it" b="1" dirty="0">
                <a:solidFill>
                  <a:schemeClr val="tx1"/>
                </a:solidFill>
                <a:latin typeface="+mj-lt"/>
              </a:rPr>
              <a:t>non c’è emissione di luce</a:t>
            </a:r>
            <a:r>
              <a:rPr lang="it" dirty="0">
                <a:solidFill>
                  <a:schemeClr val="tx1"/>
                </a:solidFill>
                <a:latin typeface="+mj-lt"/>
              </a:rPr>
              <a:t>. </a:t>
            </a:r>
          </a:p>
          <a:p>
            <a:r>
              <a:rPr lang="it" dirty="0">
                <a:solidFill>
                  <a:schemeClr val="tx1"/>
                </a:solidFill>
                <a:latin typeface="+mj-lt"/>
              </a:rPr>
              <a:t>Dopo un tempo 	il sistema </a:t>
            </a:r>
            <a:r>
              <a:rPr lang="it" b="1" dirty="0">
                <a:solidFill>
                  <a:schemeClr val="tx1"/>
                </a:solidFill>
                <a:latin typeface="+mj-lt"/>
              </a:rPr>
              <a:t>si troverà sempre nello stato iniziale </a:t>
            </a:r>
            <a:r>
              <a:rPr lang="it" dirty="0">
                <a:solidFill>
                  <a:schemeClr val="tx1"/>
                </a:solidFill>
                <a:latin typeface="+mj-lt"/>
              </a:rPr>
              <a:t>e si avrà verificato il Q.Z.E.</a:t>
            </a:r>
          </a:p>
          <a:p>
            <a:r>
              <a:rPr lang="it" dirty="0">
                <a:solidFill>
                  <a:schemeClr val="tx1"/>
                </a:solidFill>
                <a:latin typeface="+mj-lt"/>
              </a:rPr>
              <a:t> </a:t>
            </a:r>
          </a:p>
          <a:p>
            <a:endParaRPr lang="it-IT" dirty="0">
              <a:solidFill>
                <a:srgbClr val="FF0000"/>
              </a:solidFill>
            </a:endParaRPr>
          </a:p>
          <a:p>
            <a:endParaRPr lang="it" dirty="0">
              <a:solidFill>
                <a:srgbClr val="FF0000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F053161-2EE6-D0D8-7BD4-DD5AE5752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9" y="3451719"/>
            <a:ext cx="424476" cy="30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0366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D7073-4614-A418-5EBE-E20E7A1D3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49D70E-D27A-A3E4-E0A2-0AF9E6AAE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870327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>
                <a:latin typeface="+mj-lt"/>
              </a:rPr>
              <a:t>Risultato ottenuto: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A5BA728-BB98-F723-DAB5-DCF8E88B01A5}"/>
              </a:ext>
            </a:extLst>
          </p:cNvPr>
          <p:cNvSpPr txBox="1"/>
          <p:nvPr/>
        </p:nvSpPr>
        <p:spPr>
          <a:xfrm>
            <a:off x="457973" y="1711842"/>
            <a:ext cx="7729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  <a:latin typeface="+mj-lt"/>
              </a:rPr>
              <a:t>Nel caso in cui lo stato iniziale fosse |2 &gt;: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6F0550B-DA8F-C2C1-A044-18697BC785CD}"/>
              </a:ext>
            </a:extLst>
          </p:cNvPr>
          <p:cNvSpPr txBox="1"/>
          <p:nvPr/>
        </p:nvSpPr>
        <p:spPr>
          <a:xfrm>
            <a:off x="552893" y="2571750"/>
            <a:ext cx="401910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+mj-lt"/>
              </a:rPr>
              <a:t>Stato iniziale |2&gt; 	Impulso laser</a:t>
            </a:r>
          </a:p>
          <a:p>
            <a:endParaRPr lang="it-IT" dirty="0">
              <a:latin typeface="+mj-lt"/>
            </a:endParaRPr>
          </a:p>
          <a:p>
            <a:r>
              <a:rPr lang="it-IT" dirty="0">
                <a:latin typeface="+mj-lt"/>
              </a:rPr>
              <a:t>Ione non viene eccitato</a:t>
            </a:r>
          </a:p>
          <a:p>
            <a:endParaRPr lang="it-IT" dirty="0">
              <a:latin typeface="+mj-lt"/>
            </a:endParaRPr>
          </a:p>
          <a:p>
            <a:r>
              <a:rPr lang="it-IT" dirty="0">
                <a:latin typeface="+mj-lt"/>
              </a:rPr>
              <a:t>	Confinazione allo stato |2&gt;</a:t>
            </a:r>
          </a:p>
          <a:p>
            <a:endParaRPr lang="it-IT" dirty="0">
              <a:latin typeface="+mj-lt"/>
            </a:endParaRPr>
          </a:p>
          <a:p>
            <a:r>
              <a:rPr lang="it-IT" dirty="0">
                <a:latin typeface="+mj-lt"/>
              </a:rPr>
              <a:t>Stato finale |2&gt;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6651FD70-5D28-56FA-F791-B9C982AD8749}"/>
              </a:ext>
            </a:extLst>
          </p:cNvPr>
          <p:cNvCxnSpPr/>
          <p:nvPr/>
        </p:nvCxnSpPr>
        <p:spPr>
          <a:xfrm>
            <a:off x="1913860" y="2735723"/>
            <a:ext cx="499731" cy="15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ttore a gomito 12">
            <a:extLst>
              <a:ext uri="{FF2B5EF4-FFF2-40B4-BE49-F238E27FC236}">
                <a16:creationId xmlns:a16="http://schemas.microsoft.com/office/drawing/2014/main" id="{068F4D0B-DB9F-AC25-17FB-219D7837E42C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79406" y="2751696"/>
            <a:ext cx="861237" cy="372185"/>
          </a:xfrm>
          <a:prstGeom prst="bentConnector3">
            <a:avLst>
              <a:gd name="adj1" fmla="val -8580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ttore a gomito 13">
            <a:extLst>
              <a:ext uri="{FF2B5EF4-FFF2-40B4-BE49-F238E27FC236}">
                <a16:creationId xmlns:a16="http://schemas.microsoft.com/office/drawing/2014/main" id="{79603099-0D86-4BC1-8CE9-3D8B0685B28C}"/>
              </a:ext>
            </a:extLst>
          </p:cNvPr>
          <p:cNvCxnSpPr/>
          <p:nvPr/>
        </p:nvCxnSpPr>
        <p:spPr>
          <a:xfrm>
            <a:off x="552893" y="3123882"/>
            <a:ext cx="891588" cy="447188"/>
          </a:xfrm>
          <a:prstGeom prst="bentConnector3">
            <a:avLst>
              <a:gd name="adj1" fmla="val -2513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ttore a gomito 14">
            <a:extLst>
              <a:ext uri="{FF2B5EF4-FFF2-40B4-BE49-F238E27FC236}">
                <a16:creationId xmlns:a16="http://schemas.microsoft.com/office/drawing/2014/main" id="{D6DCADC4-8A70-9FBE-D5D4-4F3F59EC301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913860" y="3571069"/>
            <a:ext cx="1711842" cy="431211"/>
          </a:xfrm>
          <a:prstGeom prst="bentConnector3">
            <a:avLst>
              <a:gd name="adj1" fmla="val -1459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572130D-5342-E6D8-E246-C69B6AEB5A76}"/>
              </a:ext>
            </a:extLst>
          </p:cNvPr>
          <p:cNvSpPr txBox="1"/>
          <p:nvPr/>
        </p:nvSpPr>
        <p:spPr>
          <a:xfrm>
            <a:off x="5495696" y="2325017"/>
            <a:ext cx="278098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+mj-lt"/>
              </a:rPr>
              <a:t>Scattering nullo.</a:t>
            </a:r>
          </a:p>
          <a:p>
            <a:endParaRPr lang="it-IT" dirty="0">
              <a:latin typeface="+mj-lt"/>
            </a:endParaRPr>
          </a:p>
          <a:p>
            <a:r>
              <a:rPr lang="it-IT" dirty="0">
                <a:latin typeface="+mj-lt"/>
              </a:rPr>
              <a:t>Informazione sufficiente.</a:t>
            </a:r>
          </a:p>
          <a:p>
            <a:endParaRPr lang="it-IT" dirty="0">
              <a:latin typeface="+mj-lt"/>
            </a:endParaRPr>
          </a:p>
          <a:p>
            <a:r>
              <a:rPr lang="it-IT" dirty="0">
                <a:latin typeface="+mj-lt"/>
              </a:rPr>
              <a:t>Collasso della funzione d’onda a causa di una misura nulla.</a:t>
            </a:r>
          </a:p>
          <a:p>
            <a:r>
              <a:rPr lang="it-IT" dirty="0">
                <a:latin typeface="+mj-lt"/>
              </a:rPr>
              <a:t>(</a:t>
            </a:r>
            <a:r>
              <a:rPr lang="it-IT" dirty="0" err="1">
                <a:latin typeface="+mj-lt"/>
              </a:rPr>
              <a:t>Porratti</a:t>
            </a:r>
            <a:r>
              <a:rPr lang="it-IT" dirty="0">
                <a:latin typeface="+mj-lt"/>
              </a:rPr>
              <a:t>, </a:t>
            </a:r>
            <a:r>
              <a:rPr lang="it-IT" dirty="0" err="1">
                <a:latin typeface="+mj-lt"/>
              </a:rPr>
              <a:t>Putterman</a:t>
            </a:r>
            <a:r>
              <a:rPr lang="it-IT" dirty="0"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1384612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1"/>
          <p:cNvSpPr txBox="1">
            <a:spLocks noGrp="1"/>
          </p:cNvSpPr>
          <p:nvPr>
            <p:ph type="title"/>
          </p:nvPr>
        </p:nvSpPr>
        <p:spPr>
          <a:xfrm>
            <a:off x="311700" y="824669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-IT" sz="3200" dirty="0">
                <a:latin typeface="+mj-lt"/>
              </a:rPr>
              <a:t>In Conclusione:</a:t>
            </a:r>
            <a:endParaRPr sz="3200" dirty="0">
              <a:latin typeface="+mj-l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br>
              <a:rPr lang="it" sz="2120" dirty="0">
                <a:solidFill>
                  <a:schemeClr val="tx1"/>
                </a:solidFill>
                <a:latin typeface="+mj-lt"/>
              </a:rPr>
            </a:br>
            <a:r>
              <a:rPr lang="it" sz="2120" dirty="0">
                <a:solidFill>
                  <a:schemeClr val="tx1"/>
                </a:solidFill>
                <a:latin typeface="+mj-lt"/>
              </a:rPr>
              <a:t>Si può distinguere i risultati ottenuti con l’effetto Zenone nel:</a:t>
            </a:r>
            <a:br>
              <a:rPr lang="it" sz="2120" dirty="0">
                <a:solidFill>
                  <a:schemeClr val="tx1"/>
                </a:solidFill>
                <a:latin typeface="+mj-lt"/>
              </a:rPr>
            </a:br>
            <a:br>
              <a:rPr lang="it" sz="2120" dirty="0">
                <a:solidFill>
                  <a:schemeClr val="tx1"/>
                </a:solidFill>
                <a:latin typeface="+mj-lt"/>
              </a:rPr>
            </a:br>
            <a:r>
              <a:rPr lang="it" sz="2120" dirty="0">
                <a:solidFill>
                  <a:schemeClr val="tx1"/>
                </a:solidFill>
                <a:latin typeface="+mj-lt"/>
              </a:rPr>
              <a:t>Caso Classico                 VS            Caso Quantistico </a:t>
            </a:r>
            <a:endParaRPr sz="212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28" name="Google Shape;428;p51"/>
          <p:cNvSpPr txBox="1">
            <a:spLocks noGrp="1"/>
          </p:cNvSpPr>
          <p:nvPr>
            <p:ph type="body" idx="1"/>
          </p:nvPr>
        </p:nvSpPr>
        <p:spPr>
          <a:xfrm>
            <a:off x="464975" y="2768186"/>
            <a:ext cx="3999900" cy="10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" dirty="0">
                <a:solidFill>
                  <a:schemeClr val="tx1"/>
                </a:solidFill>
                <a:latin typeface="+mj-lt"/>
              </a:rPr>
              <a:t>se si fanno delle misure ravvicinate nel tempo, ad esempio nel caso della freccia, essa continuerà sempre a muoversi 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29" name="Google Shape;429;p51"/>
          <p:cNvSpPr txBox="1">
            <a:spLocks noGrp="1"/>
          </p:cNvSpPr>
          <p:nvPr>
            <p:ph type="body" idx="2"/>
          </p:nvPr>
        </p:nvSpPr>
        <p:spPr>
          <a:xfrm>
            <a:off x="4921100" y="2743832"/>
            <a:ext cx="3999900" cy="8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" dirty="0">
                <a:solidFill>
                  <a:schemeClr val="tx1"/>
                </a:solidFill>
                <a:latin typeface="+mj-lt"/>
              </a:rPr>
              <a:t>se si fanno delle misure ravvicinate nel tempo il sistema non evolve 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30" name="Google Shape;430;p51"/>
          <p:cNvSpPr txBox="1"/>
          <p:nvPr/>
        </p:nvSpPr>
        <p:spPr>
          <a:xfrm>
            <a:off x="419737" y="3773486"/>
            <a:ext cx="8304525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dirty="0">
                <a:solidFill>
                  <a:schemeClr val="tx1"/>
                </a:solidFill>
                <a:latin typeface="+mj-lt"/>
              </a:rPr>
              <a:t>Il motivo della non equivalenza è la peculiarità dei sistemi quantistici di essere perturbati e quindi reproiettati sullo stato iniziale ad ogni misura.</a:t>
            </a:r>
            <a:endParaRPr sz="1800" dirty="0">
              <a:solidFill>
                <a:schemeClr val="tx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311700" y="79320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latin typeface="+mj-lt"/>
              </a:rPr>
              <a:t>Misurare in Meccanica Quantistica</a:t>
            </a:r>
            <a:endParaRPr dirty="0">
              <a:latin typeface="+mj-lt"/>
            </a:endParaRPr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1"/>
          </p:nvPr>
        </p:nvSpPr>
        <p:spPr>
          <a:xfrm>
            <a:off x="311700" y="1684103"/>
            <a:ext cx="8520600" cy="8876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dirty="0">
                <a:solidFill>
                  <a:schemeClr val="tx1"/>
                </a:solidFill>
                <a:latin typeface="+mj-lt"/>
              </a:rPr>
              <a:t>Misura</a:t>
            </a:r>
            <a:r>
              <a:rPr lang="it" dirty="0">
                <a:solidFill>
                  <a:srgbClr val="FF0000"/>
                </a:solidFill>
                <a:latin typeface="+mj-lt"/>
              </a:rPr>
              <a:t> </a:t>
            </a:r>
            <a:r>
              <a:rPr lang="it" dirty="0">
                <a:solidFill>
                  <a:schemeClr val="dk1"/>
                </a:solidFill>
                <a:latin typeface="+mj-lt"/>
              </a:rPr>
              <a:t>= operazione di proiezione dello stato quantistico su uno degli autostati della base Hermitiana che si sta utilizzando per descrivere il sistema.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>
              <a:solidFill>
                <a:schemeClr val="dk1"/>
              </a:solidFill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+mj-l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it-IT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lang="it-IT" dirty="0">
              <a:solidFill>
                <a:schemeClr val="dk1"/>
              </a:solidFill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71259CA-6761-5821-1A77-574727A606FC}"/>
              </a:ext>
            </a:extLst>
          </p:cNvPr>
          <p:cNvSpPr txBox="1"/>
          <p:nvPr/>
        </p:nvSpPr>
        <p:spPr>
          <a:xfrm>
            <a:off x="346323" y="2806970"/>
            <a:ext cx="855875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+mj-lt"/>
              </a:rPr>
              <a:t>I casi che si considerano sono caratterizzati da una </a:t>
            </a:r>
            <a:r>
              <a:rPr lang="it-IT" b="1" dirty="0">
                <a:latin typeface="+mj-lt"/>
              </a:rPr>
              <a:t>misurazione continua</a:t>
            </a:r>
            <a:r>
              <a:rPr lang="it-IT" dirty="0">
                <a:latin typeface="+mj-lt"/>
              </a:rPr>
              <a:t>. Ossia da una proiezione ripetuta in tempi</a:t>
            </a:r>
          </a:p>
          <a:p>
            <a:r>
              <a:rPr lang="it-IT" dirty="0">
                <a:latin typeface="+mj-lt"/>
              </a:rPr>
              <a:t>Ravvicinati </a:t>
            </a:r>
            <a:r>
              <a:rPr lang="it-IT" b="1" dirty="0">
                <a:latin typeface="+mj-lt"/>
              </a:rPr>
              <a:t>molto piccoli rispetto al tempo caratteristico </a:t>
            </a:r>
            <a:r>
              <a:rPr lang="it-IT" dirty="0">
                <a:latin typeface="+mj-lt"/>
              </a:rPr>
              <a:t>del sistema.</a:t>
            </a:r>
          </a:p>
          <a:p>
            <a:endParaRPr lang="it-IT" dirty="0">
              <a:latin typeface="+mj-lt"/>
            </a:endParaRPr>
          </a:p>
          <a:p>
            <a:r>
              <a:rPr lang="it-IT" dirty="0">
                <a:latin typeface="+mj-lt"/>
              </a:rPr>
              <a:t>Zenone aveva previsto che misurando si può manipolare l’evoluzione e riportare lo stato all’autostato iniziale, </a:t>
            </a:r>
          </a:p>
          <a:p>
            <a:r>
              <a:rPr lang="it-IT" dirty="0">
                <a:latin typeface="+mj-lt"/>
              </a:rPr>
              <a:t>impedendo l’evoluzione temporale</a:t>
            </a: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7BF37F-455D-6F94-425F-A682A1B46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019183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it-IT" dirty="0">
                <a:latin typeface="+mj-lt"/>
              </a:rPr>
              <a:t>Dualità della misura in Meccanica quantistica:</a:t>
            </a:r>
            <a:br>
              <a:rPr lang="it-IT" dirty="0">
                <a:latin typeface="+mj-lt"/>
              </a:rPr>
            </a:br>
            <a:endParaRPr lang="it-IT" dirty="0">
              <a:latin typeface="+mj-lt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F4315E2-BC8A-12BB-9C9C-6409D3727961}"/>
              </a:ext>
            </a:extLst>
          </p:cNvPr>
          <p:cNvSpPr txBox="1"/>
          <p:nvPr/>
        </p:nvSpPr>
        <p:spPr>
          <a:xfrm>
            <a:off x="467833" y="2296633"/>
            <a:ext cx="826149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+mj-lt"/>
              </a:rPr>
              <a:t>Il Quantum Zeno </a:t>
            </a:r>
            <a:r>
              <a:rPr lang="it-IT" dirty="0" err="1">
                <a:latin typeface="+mj-lt"/>
              </a:rPr>
              <a:t>Effect</a:t>
            </a:r>
            <a:r>
              <a:rPr lang="it-IT" dirty="0">
                <a:latin typeface="+mj-lt"/>
              </a:rPr>
              <a:t> si basa sul concetto di misura:</a:t>
            </a:r>
          </a:p>
          <a:p>
            <a:endParaRPr lang="it-IT" dirty="0">
              <a:latin typeface="+mj-lt"/>
            </a:endParaRPr>
          </a:p>
          <a:p>
            <a:r>
              <a:rPr lang="it-IT" dirty="0">
                <a:latin typeface="+mj-lt"/>
              </a:rPr>
              <a:t>Ma misurare abbiamo visto che può assumere diverse definizioni a seconda dell’applicazione, misurare può consistere in:</a:t>
            </a:r>
          </a:p>
          <a:p>
            <a:endParaRPr lang="it-IT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latin typeface="+mj-lt"/>
              </a:rPr>
              <a:t>Proiettare lo stato su un autostato. (Peres)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>
                <a:latin typeface="+mj-lt"/>
              </a:rPr>
              <a:t>Un’effettiva misura e verifica dello stato del sistema ed una conseguente proiezione. (</a:t>
            </a:r>
            <a:r>
              <a:rPr lang="it-IT" dirty="0" err="1">
                <a:latin typeface="+mj-lt"/>
              </a:rPr>
              <a:t>Itano</a:t>
            </a:r>
            <a:r>
              <a:rPr lang="it-IT" dirty="0">
                <a:latin typeface="+mj-lt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dirty="0">
              <a:latin typeface="+mj-lt"/>
            </a:endParaRPr>
          </a:p>
          <a:p>
            <a:endParaRPr lang="it-IT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808783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E5231233-EB88-399C-74E7-3DC8118EC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45" y="916101"/>
            <a:ext cx="7535538" cy="397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955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311700" y="1019175"/>
            <a:ext cx="8520600" cy="12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latin typeface="+mj-lt"/>
              </a:rPr>
              <a:t>Concetti alla base di queste analisi:</a:t>
            </a:r>
            <a:endParaRPr dirty="0">
              <a:latin typeface="+mj-lt"/>
            </a:endParaRPr>
          </a:p>
        </p:txBody>
      </p:sp>
      <p:sp>
        <p:nvSpPr>
          <p:cNvPr id="113" name="Google Shape;113;p20"/>
          <p:cNvSpPr txBox="1">
            <a:spLocks noGrp="1"/>
          </p:cNvSpPr>
          <p:nvPr>
            <p:ph type="body" idx="1"/>
          </p:nvPr>
        </p:nvSpPr>
        <p:spPr>
          <a:xfrm>
            <a:off x="10493925" y="3714750"/>
            <a:ext cx="1097400" cy="5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2000">
              <a:highlight>
                <a:schemeClr val="lt1"/>
              </a:highlight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259075"/>
            <a:ext cx="8679899" cy="249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200876" y="948118"/>
            <a:ext cx="41541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2220" dirty="0">
                <a:solidFill>
                  <a:schemeClr val="tx1"/>
                </a:solidFill>
                <a:latin typeface="+mj-lt"/>
              </a:rPr>
              <a:t>stato del sistema al tempo t = 0</a:t>
            </a:r>
            <a:endParaRPr sz="222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311963" y="1436068"/>
            <a:ext cx="4154100" cy="3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900" dirty="0">
                <a:solidFill>
                  <a:schemeClr val="dk1"/>
                </a:solidFill>
                <a:latin typeface="+mj-lt"/>
              </a:rPr>
              <a:t>Misurando a t=0 si ottiene un risultato che è</a:t>
            </a:r>
            <a:r>
              <a:rPr lang="it" sz="1900" dirty="0">
                <a:solidFill>
                  <a:schemeClr val="dk1"/>
                </a:solidFill>
              </a:rPr>
              <a:t>:</a:t>
            </a:r>
            <a:endParaRPr sz="1900" dirty="0">
              <a:solidFill>
                <a:schemeClr val="dk1"/>
              </a:solidFill>
            </a:endParaRPr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2"/>
          </p:nvPr>
        </p:nvSpPr>
        <p:spPr>
          <a:xfrm>
            <a:off x="4789025" y="3370218"/>
            <a:ext cx="3999900" cy="22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900" dirty="0">
                <a:solidFill>
                  <a:schemeClr val="dk1"/>
                </a:solidFill>
                <a:latin typeface="+mj-lt"/>
              </a:rPr>
              <a:t>ottenuto applicando allo stato iniziale l’operatore evoluzione temporale.</a:t>
            </a:r>
            <a:endParaRPr sz="1900" dirty="0">
              <a:solidFill>
                <a:schemeClr val="dk1"/>
              </a:solidFill>
              <a:latin typeface="+mj-lt"/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 rotWithShape="1">
          <a:blip r:embed="rId4">
            <a:alphaModFix/>
          </a:blip>
          <a:srcRect l="-1790" r="1789"/>
          <a:stretch/>
        </p:blipFill>
        <p:spPr>
          <a:xfrm>
            <a:off x="414476" y="3439493"/>
            <a:ext cx="3501600" cy="71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/>
        </p:nvSpPr>
        <p:spPr>
          <a:xfrm>
            <a:off x="4572000" y="877618"/>
            <a:ext cx="45522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 dirty="0">
                <a:solidFill>
                  <a:schemeClr val="tx1"/>
                </a:solidFill>
                <a:latin typeface="+mj-lt"/>
              </a:rPr>
              <a:t>stato del sistema al tempo t &gt; 0</a:t>
            </a:r>
            <a:endParaRPr sz="22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4150" y="1841941"/>
            <a:ext cx="4552200" cy="10311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21"/>
          <p:cNvCxnSpPr/>
          <p:nvPr/>
        </p:nvCxnSpPr>
        <p:spPr>
          <a:xfrm flipH="1">
            <a:off x="2171426" y="1436068"/>
            <a:ext cx="9300" cy="95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6" name="Google Shape;126;p21"/>
          <p:cNvCxnSpPr/>
          <p:nvPr/>
        </p:nvCxnSpPr>
        <p:spPr>
          <a:xfrm flipH="1">
            <a:off x="2173526" y="3197718"/>
            <a:ext cx="5100" cy="31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7" name="Google Shape;127;p21"/>
          <p:cNvCxnSpPr/>
          <p:nvPr/>
        </p:nvCxnSpPr>
        <p:spPr>
          <a:xfrm>
            <a:off x="6539500" y="1349618"/>
            <a:ext cx="10200" cy="68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8" name="Google Shape;128;p21"/>
          <p:cNvCxnSpPr/>
          <p:nvPr/>
        </p:nvCxnSpPr>
        <p:spPr>
          <a:xfrm>
            <a:off x="6544600" y="2615418"/>
            <a:ext cx="0" cy="79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5FE3F3-5738-CC57-57BD-984404585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1" y="1455118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it-IT" dirty="0">
                <a:latin typeface="+mj-lt"/>
              </a:rPr>
              <a:t>Risultati teorici:</a:t>
            </a:r>
          </a:p>
        </p:txBody>
      </p:sp>
      <p:sp>
        <p:nvSpPr>
          <p:cNvPr id="3" name="Esagono 2">
            <a:hlinkClick r:id="rId2" action="ppaction://hlinksldjump"/>
            <a:extLst>
              <a:ext uri="{FF2B5EF4-FFF2-40B4-BE49-F238E27FC236}">
                <a16:creationId xmlns:a16="http://schemas.microsoft.com/office/drawing/2014/main" id="{1A25F051-416F-A61D-801A-39F749A7B8C6}"/>
              </a:ext>
            </a:extLst>
          </p:cNvPr>
          <p:cNvSpPr/>
          <p:nvPr/>
        </p:nvSpPr>
        <p:spPr>
          <a:xfrm>
            <a:off x="5390707" y="2817628"/>
            <a:ext cx="1190846" cy="978195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1103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177300" y="785267"/>
            <a:ext cx="8966700" cy="8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+mj-lt"/>
              </a:rPr>
              <a:t>Il problema si riassume nel calcolare la probabilità che la misura effettuata a t &gt; 0 proietti lo stato nell’autostato iniziale</a:t>
            </a:r>
            <a:endParaRPr lang="it-IT" dirty="0">
              <a:latin typeface="+mj-lt"/>
            </a:endParaRPr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775" y="1797850"/>
            <a:ext cx="6838950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Personalizzato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4318</TotalTime>
  <Words>2243</Words>
  <Application>Microsoft Office PowerPoint</Application>
  <PresentationFormat>Presentazione su schermo (16:9)</PresentationFormat>
  <Paragraphs>240</Paragraphs>
  <Slides>51</Slides>
  <Notes>32</Notes>
  <HiddenSlides>6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51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Times New Roman</vt:lpstr>
      <vt:lpstr>Wingdings</vt:lpstr>
      <vt:lpstr>Simple Light</vt:lpstr>
      <vt:lpstr>Personalizza struttura</vt:lpstr>
      <vt:lpstr>QUANTUM ZENO EFFECT</vt:lpstr>
      <vt:lpstr>Presentazione standard di PowerPoint</vt:lpstr>
      <vt:lpstr>Presentazione standard di PowerPoint</vt:lpstr>
      <vt:lpstr>Presentazione standard di PowerPoint</vt:lpstr>
      <vt:lpstr>Misurare in Meccanica Quantistica</vt:lpstr>
      <vt:lpstr>Concetti alla base di queste analisi:</vt:lpstr>
      <vt:lpstr>stato del sistema al tempo t = 0</vt:lpstr>
      <vt:lpstr>Risultati teorici:</vt:lpstr>
      <vt:lpstr>Il problema si riassume nel calcolare la probabilità che la misura effettuata a t &gt; 0 proietti lo stato nell’autostato iniziale</vt:lpstr>
      <vt:lpstr>Approssimazioni:</vt:lpstr>
      <vt:lpstr>Presentazione standard di PowerPoint</vt:lpstr>
      <vt:lpstr>Risultato:</vt:lpstr>
      <vt:lpstr>Andamento grafico</vt:lpstr>
      <vt:lpstr>Applicando il risultato ad un intervallo temporale più ampio, da t=0 a t=T → [ 0;T ]</vt:lpstr>
      <vt:lpstr>Mi interessa studiare la probabilità totale:</vt:lpstr>
      <vt:lpstr>Perché gli eventi si possono considerare indipendenti? </vt:lpstr>
      <vt:lpstr>caso della singola misura</vt:lpstr>
      <vt:lpstr>QUANTUM ZENO EFFECT</vt:lpstr>
      <vt:lpstr>Similitudine della teiera:</vt:lpstr>
      <vt:lpstr>                                    Verifiche sperimentali   </vt:lpstr>
      <vt:lpstr>Ricetta per studiare il Quantum Zeno effect</vt:lpstr>
      <vt:lpstr>Esperimento di Peres</vt:lpstr>
      <vt:lpstr>Esperimento di Peres</vt:lpstr>
      <vt:lpstr>Presentazione standard di PowerPoint</vt:lpstr>
      <vt:lpstr>Obbiettivo dell’esperimento:</vt:lpstr>
      <vt:lpstr>Sfruttamento dell’effetto Zenone:</vt:lpstr>
      <vt:lpstr>Presentazione standard di PowerPoint</vt:lpstr>
      <vt:lpstr>Che cosa accade nell’esperimento?</vt:lpstr>
      <vt:lpstr>Presentazione standard di PowerPoint</vt:lpstr>
      <vt:lpstr>Analisi Quantistica:</vt:lpstr>
      <vt:lpstr>Presentazione standard di PowerPoint</vt:lpstr>
      <vt:lpstr>Presentazione standard di PowerPoint</vt:lpstr>
      <vt:lpstr>Conclusioni:</vt:lpstr>
      <vt:lpstr>Esperimento di Itano</vt:lpstr>
      <vt:lpstr>Esperimento di Itano </vt:lpstr>
      <vt:lpstr>Presentazione standard di PowerPoint</vt:lpstr>
      <vt:lpstr>Schema ottico degli ioni Be+</vt:lpstr>
      <vt:lpstr>Presentazione standard di PowerPoint</vt:lpstr>
      <vt:lpstr>Campo elettromagnetico oscillante: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Sfruttamento degli impulsi laser:</vt:lpstr>
      <vt:lpstr>Risultato ottenuto:</vt:lpstr>
      <vt:lpstr>Risultato ottenuto:</vt:lpstr>
      <vt:lpstr>Risultato ottenuto:</vt:lpstr>
      <vt:lpstr>Risultato ottenuto:</vt:lpstr>
      <vt:lpstr>In Conclusione:  Si può distinguere i risultati ottenuti con l’effetto Zenone nel:  Caso Classico                 VS            Caso Quantistico </vt:lpstr>
      <vt:lpstr>Dualità della misura in Meccanica quantistica: 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ZENO EFFECT</dc:title>
  <dc:creator>Riccardo Corte</dc:creator>
  <cp:lastModifiedBy>CORTE RICCARDO [SM2001609]</cp:lastModifiedBy>
  <cp:revision>12</cp:revision>
  <dcterms:modified xsi:type="dcterms:W3CDTF">2025-10-07T15:14:10Z</dcterms:modified>
</cp:coreProperties>
</file>